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1" r:id="rId3"/>
    <p:sldId id="256" r:id="rId4"/>
    <p:sldId id="262" r:id="rId5"/>
    <p:sldId id="282" r:id="rId6"/>
    <p:sldId id="283" r:id="rId7"/>
    <p:sldId id="287" r:id="rId8"/>
    <p:sldId id="288" r:id="rId9"/>
    <p:sldId id="273" r:id="rId10"/>
    <p:sldId id="257" r:id="rId11"/>
    <p:sldId id="264" r:id="rId12"/>
    <p:sldId id="265" r:id="rId13"/>
    <p:sldId id="286" r:id="rId14"/>
    <p:sldId id="281" r:id="rId15"/>
    <p:sldId id="259" r:id="rId16"/>
    <p:sldId id="260" r:id="rId17"/>
    <p:sldId id="266" r:id="rId18"/>
    <p:sldId id="258" r:id="rId19"/>
    <p:sldId id="267" r:id="rId20"/>
    <p:sldId id="27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FFCD2D"/>
    <a:srgbClr val="0102FD"/>
    <a:srgbClr val="2FC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39639-231A-DAEC-731E-42F1E8685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871E3B-59F8-5BF3-A261-534FDAA3A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49A231-2514-40B6-1905-641F79FBA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F84B-1697-473E-9F6D-A98D8AADC4AB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B78EDF-823A-B386-D157-512AD0392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DF6B48-278D-5FBF-6383-D9259D61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987F9-A346-4114-BD80-37E2081E3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31770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A7677-1EC2-D7FD-F5D5-07D0A19C9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014B28-02F0-2D25-B198-B7EF41B71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70960-CA09-C601-1F82-789EECE3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F84B-1697-473E-9F6D-A98D8AADC4AB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E28DEB-48F6-5504-C1C6-18F581BE9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A48202-EC87-9F89-C00E-E54701A2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987F9-A346-4114-BD80-37E2081E3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16842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EE8A4E-C05B-0EFF-5F37-27D42C828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319FA66-FF94-E24E-829D-22393CC29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A14D88-38DE-7D05-612E-15072B496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F84B-1697-473E-9F6D-A98D8AADC4AB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5BF661-6BC2-4DFF-B6E1-F969C8231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E23D2-CFD8-D7DE-BE8B-DABEBACB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987F9-A346-4114-BD80-37E2081E3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6443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A3C59-AF5B-85CE-BCA6-74FF21E4A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17936D-7FE6-8991-0108-B9AA64384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A6AB1-291C-125F-986E-5EAD50E58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F84B-1697-473E-9F6D-A98D8AADC4AB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C48F2C-B82D-205C-E4CF-AD330974B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B16DCD-6534-1011-82F8-45F22A053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987F9-A346-4114-BD80-37E2081E3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41987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3C6F1-4B12-707E-A16C-10355215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D18EB3-DD5B-F90F-08C4-FCF7BF7C3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A76BE2-493E-E94F-2EC1-613D95D6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F84B-1697-473E-9F6D-A98D8AADC4AB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4284F6-156E-D5C2-ED1C-308BEEF1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FB0F4E-8BD8-2E49-E29C-E12CB54B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987F9-A346-4114-BD80-37E2081E3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3433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77FEA-179F-F266-0D33-3C331346E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1E4B0D-6E08-100F-58E9-F701D49FE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F3E893-9E8C-7A2F-15CD-A496A9385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4B95CD-672D-4B0F-8B7A-F92A5F272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F84B-1697-473E-9F6D-A98D8AADC4AB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8FB0B4-840A-DA71-2112-A79BD1DE5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CE3FFD-EFA2-79F2-A220-2E494C39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987F9-A346-4114-BD80-37E2081E3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06450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8EE72-939F-5B4A-2182-355E7028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12BE4A-DB43-94B2-9A75-37A76C0F0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A77E4C-5E4E-6C5C-E1E3-F305B60D8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C50627-7AE5-4280-2D36-A03AAD046D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4484BE-C0F7-7B9B-A9E7-DC9896452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C56A3C-93B8-F5D0-922E-098640B21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F84B-1697-473E-9F6D-A98D8AADC4AB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6DCC94-2E5E-D8DE-1625-FCEFFD1A1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69CCE1-00C8-0C75-B7F4-CEA8E2AE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987F9-A346-4114-BD80-37E2081E3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58526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DA3094-26EA-B274-CFEC-CFF6834A1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86C463-40B9-9A06-0C77-422C93BEF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F84B-1697-473E-9F6D-A98D8AADC4AB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B356B6-64F3-881B-2DA5-AB505CE2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0343B2-1555-FECB-37F9-B8BE1DF2A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987F9-A346-4114-BD80-37E2081E3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55045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E521F05-8729-6ECF-C294-15CA72D47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F84B-1697-473E-9F6D-A98D8AADC4AB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88BBE4-9245-C837-4538-2C2BA5DA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FFB486-892C-4A46-9A4F-B5F712690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987F9-A346-4114-BD80-37E2081E3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4606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2CCBD-C21E-DA2B-BCEF-0C0103CE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1A2DA5-A366-BB8F-8014-693838C84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303093-48F0-8F67-E283-8792D5E7D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2E5FF7-EF75-16D8-EA1E-AE0140987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F84B-1697-473E-9F6D-A98D8AADC4AB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C0C05F-0CD9-03CF-D0BB-9C610010A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7F7ED8-F85D-67B2-674B-8AF46A657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987F9-A346-4114-BD80-37E2081E3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75587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96565-E85B-4095-B7FD-13BDE7F6D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50A94F-C920-E833-DAA4-B54AAAF4C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350153-0218-B4CC-2153-D92320CA2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659B51-8BF6-3CEE-93B0-1A440F025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F84B-1697-473E-9F6D-A98D8AADC4AB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637FD0-9497-2BA1-A63E-9D9D3A77D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410B02-ECD1-23AC-E362-189B9139F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987F9-A346-4114-BD80-37E2081E3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33693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D48A7-2A3E-470E-82D8-FF0BDA94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885E0F-3A3D-5FA2-EFE6-E09DE0830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78F475-F866-DF54-C05B-452492A19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3F84B-1697-473E-9F6D-A98D8AADC4AB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5435A8-E1B0-8F1B-2AB3-CACA0BE2CE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D020E2-9E21-7525-F789-7FF02E0EA5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987F9-A346-4114-BD80-37E2081E3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17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146604" y="152222"/>
            <a:ext cx="11904719" cy="928738"/>
            <a:chOff x="146604" y="152222"/>
            <a:chExt cx="11904719" cy="92873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604" y="152222"/>
              <a:ext cx="931919" cy="928738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973015" y="175842"/>
              <a:ext cx="11078308" cy="867511"/>
              <a:chOff x="973015" y="175842"/>
              <a:chExt cx="10503876" cy="867511"/>
            </a:xfrm>
            <a:solidFill>
              <a:srgbClr val="0099FF"/>
            </a:solidFill>
          </p:grpSpPr>
          <p:grpSp>
            <p:nvGrpSpPr>
              <p:cNvPr id="10" name="Группа 9"/>
              <p:cNvGrpSpPr/>
              <p:nvPr/>
            </p:nvGrpSpPr>
            <p:grpSpPr>
              <a:xfrm>
                <a:off x="973015" y="175842"/>
                <a:ext cx="10269412" cy="867511"/>
                <a:chOff x="973015" y="175842"/>
                <a:chExt cx="10269412" cy="867511"/>
              </a:xfrm>
              <a:grpFill/>
            </p:grpSpPr>
            <p:sp>
              <p:nvSpPr>
                <p:cNvPr id="7" name="Блок-схема: сохраненные данные 6"/>
                <p:cNvSpPr/>
                <p:nvPr/>
              </p:nvSpPr>
              <p:spPr>
                <a:xfrm rot="10800000">
                  <a:off x="1055074" y="175842"/>
                  <a:ext cx="10187353" cy="867511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8" name="Блок-схема: сохраненные данные 7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9" name="Блок-схема: сохраненные данные 8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2" name="Прямоугольник 11"/>
            <p:cNvSpPr/>
            <p:nvPr/>
          </p:nvSpPr>
          <p:spPr>
            <a:xfrm>
              <a:off x="1488830" y="245405"/>
              <a:ext cx="1023424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Calibri" panose="020F0502020204030204" pitchFamily="34" charset="0"/>
                </a:rPr>
                <a:t>Муниципальное автономное общеобразовательное учреждение  </a:t>
              </a:r>
            </a:p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Calibri" panose="020F0502020204030204" pitchFamily="34" charset="0"/>
                </a:rPr>
                <a:t>«Школа-интернат № 4 для обучающихся с ограниченными возможностями здоровья» г.</a:t>
              </a:r>
              <a:r>
                <a:rPr lang="en-US" sz="2000" b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ru-RU" sz="2000" b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Calibri" panose="020F0502020204030204" pitchFamily="34" charset="0"/>
                </a:rPr>
                <a:t>Перми </a:t>
              </a:r>
              <a:endParaRPr lang="ru-RU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09073" y="2016347"/>
            <a:ext cx="115058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Организация работы </a:t>
            </a:r>
          </a:p>
          <a:p>
            <a:pPr lvl="0" algn="ctr"/>
            <a:r>
              <a:rPr lang="ru-RU" sz="4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коммуникативного класса</a:t>
            </a:r>
            <a:br>
              <a:rPr lang="ru-RU" sz="4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4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на базе МАОУ «Школа-интернат № 4 </a:t>
            </a:r>
          </a:p>
          <a:p>
            <a:pPr lvl="0" algn="ctr"/>
            <a:r>
              <a:rPr lang="ru-RU" sz="4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 обучающихся с ОВЗ» г.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4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Перми</a:t>
            </a:r>
          </a:p>
        </p:txBody>
      </p:sp>
    </p:spTree>
    <p:extLst>
      <p:ext uri="{BB962C8B-B14F-4D97-AF65-F5344CB8AC3E}">
        <p14:creationId xmlns:p14="http://schemas.microsoft.com/office/powerpoint/2010/main" val="10966507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181772" y="164123"/>
            <a:ext cx="11869549" cy="656492"/>
            <a:chOff x="510019" y="2332892"/>
            <a:chExt cx="11869549" cy="65649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17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19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24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7" name="Блок-схема: сохраненные данные 26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22" name="Блок-схема: сохраненные данные 21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31" y="1036480"/>
            <a:ext cx="5310076" cy="39871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86595" y="1886163"/>
            <a:ext cx="5328366" cy="39993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8159" y="189549"/>
            <a:ext cx="389568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052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181772" y="164123"/>
            <a:ext cx="11869549" cy="656492"/>
            <a:chOff x="510019" y="2332892"/>
            <a:chExt cx="11869549" cy="65649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15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16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18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9" name="Блок-схема: сохраненные данные 18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7" name="Блок-схема: сохраненные данные 16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8E1A7B8-06D7-5558-5010-ACF67E010E76}"/>
              </a:ext>
            </a:extLst>
          </p:cNvPr>
          <p:cNvSpPr txBox="1"/>
          <p:nvPr/>
        </p:nvSpPr>
        <p:spPr>
          <a:xfrm>
            <a:off x="4106994" y="261536"/>
            <a:ext cx="3978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Кабинет педагога-психолога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6703" y="1021607"/>
            <a:ext cx="6858594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4216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181772" y="164123"/>
            <a:ext cx="11869549" cy="656492"/>
            <a:chOff x="510019" y="2332892"/>
            <a:chExt cx="11869549" cy="65649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15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16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24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7" name="Блок-схема: сохраненные данные 26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22" name="Блок-схема: сохраненные данные 21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8E1A7B8-06D7-5558-5010-ACF67E010E76}"/>
              </a:ext>
            </a:extLst>
          </p:cNvPr>
          <p:cNvSpPr txBox="1"/>
          <p:nvPr/>
        </p:nvSpPr>
        <p:spPr>
          <a:xfrm>
            <a:off x="3323927" y="258742"/>
            <a:ext cx="5544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Зал АФК (комната сенсорной разгрузки)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784" y="915233"/>
            <a:ext cx="6094616" cy="39202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90091" y="1902212"/>
            <a:ext cx="5443125" cy="408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9848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57709" y="186351"/>
            <a:ext cx="11869549" cy="656492"/>
            <a:chOff x="510019" y="2332892"/>
            <a:chExt cx="11869549" cy="65649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7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8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10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" name="Блок-схема: сохраненные данные 10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9" name="Блок-схема: сохраненные данные 8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12" name="Рисунок 3" descr="IMG_20211001_093036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334" y="1019175"/>
            <a:ext cx="8886825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E1A7B8-06D7-5558-5010-ACF67E010E76}"/>
              </a:ext>
            </a:extLst>
          </p:cNvPr>
          <p:cNvSpPr txBox="1"/>
          <p:nvPr/>
        </p:nvSpPr>
        <p:spPr>
          <a:xfrm>
            <a:off x="5422930" y="290235"/>
            <a:ext cx="161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Итоги года</a:t>
            </a:r>
          </a:p>
        </p:txBody>
      </p:sp>
    </p:spTree>
    <p:extLst>
      <p:ext uri="{BB962C8B-B14F-4D97-AF65-F5344CB8AC3E}">
        <p14:creationId xmlns:p14="http://schemas.microsoft.com/office/powerpoint/2010/main" val="113871561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81772" y="164123"/>
            <a:ext cx="11869549" cy="656492"/>
            <a:chOff x="510019" y="2332892"/>
            <a:chExt cx="11869549" cy="65649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7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8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10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" name="Блок-схема: сохраненные данные 10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9" name="Блок-схема: сохраненные данные 8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1785692" y="268007"/>
            <a:ext cx="8935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Организация работы коммуникативного класса 2022-2023 </a:t>
            </a:r>
            <a:r>
              <a:rPr lang="ru-RU" sz="2400" b="1" dirty="0" err="1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уч.г</a:t>
            </a:r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ru-RU" sz="3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8589" y="1486196"/>
            <a:ext cx="86948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Ученики МАОУ «Школа-интернат № 4 для обучающихся с ОВЗ» </a:t>
            </a:r>
            <a:r>
              <a:rPr lang="ru-RU" sz="28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г.Перми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обучающиеся индивидуально на дому.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Количественный состав класса – не более 6 обучающихся.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Режим работы класса - еженедельно по средам с 14.00 до 16.00 по 3 занятия.</a:t>
            </a:r>
          </a:p>
        </p:txBody>
      </p:sp>
    </p:spTree>
    <p:extLst>
      <p:ext uri="{BB962C8B-B14F-4D97-AF65-F5344CB8AC3E}">
        <p14:creationId xmlns:p14="http://schemas.microsoft.com/office/powerpoint/2010/main" val="173651408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81772" y="164123"/>
            <a:ext cx="11869549" cy="656492"/>
            <a:chOff x="510019" y="2332892"/>
            <a:chExt cx="11869549" cy="65649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7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8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12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3" name="Блок-схема: сохраненные данные 12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9" name="Блок-схема: сохраненные данные 8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2106029" y="261536"/>
            <a:ext cx="10646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Особенности обучающихся, включенных в состав класса</a:t>
            </a:r>
            <a:endParaRPr lang="ru-RU" sz="3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39E0C8-F155-F83D-1953-9DF0B71E04AC}"/>
              </a:ext>
            </a:extLst>
          </p:cNvPr>
          <p:cNvSpPr/>
          <p:nvPr/>
        </p:nvSpPr>
        <p:spPr>
          <a:xfrm>
            <a:off x="710616" y="2988365"/>
            <a:ext cx="2790826" cy="83699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/>
                </a:solidFill>
              </a:rPr>
              <a:t>8 человек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77859" y="1377518"/>
            <a:ext cx="2914141" cy="437121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839E0C8-F155-F83D-1953-9DF0B71E04AC}"/>
              </a:ext>
            </a:extLst>
          </p:cNvPr>
          <p:cNvSpPr/>
          <p:nvPr/>
        </p:nvSpPr>
        <p:spPr>
          <a:xfrm>
            <a:off x="3895010" y="1103838"/>
            <a:ext cx="5117183" cy="592649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5 мальчиков, 3 девочки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839E0C8-F155-F83D-1953-9DF0B71E04AC}"/>
              </a:ext>
            </a:extLst>
          </p:cNvPr>
          <p:cNvSpPr/>
          <p:nvPr/>
        </p:nvSpPr>
        <p:spPr>
          <a:xfrm>
            <a:off x="3895011" y="1876432"/>
            <a:ext cx="5117182" cy="67524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Ребенок-инвалид-8 человек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839E0C8-F155-F83D-1953-9DF0B71E04AC}"/>
              </a:ext>
            </a:extLst>
          </p:cNvPr>
          <p:cNvSpPr/>
          <p:nvPr/>
        </p:nvSpPr>
        <p:spPr>
          <a:xfrm>
            <a:off x="3895010" y="2731620"/>
            <a:ext cx="5117182" cy="67524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Индивидуальное обучение на дому-8 человек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839E0C8-F155-F83D-1953-9DF0B71E04AC}"/>
              </a:ext>
            </a:extLst>
          </p:cNvPr>
          <p:cNvSpPr/>
          <p:nvPr/>
        </p:nvSpPr>
        <p:spPr>
          <a:xfrm>
            <a:off x="3895010" y="3591931"/>
            <a:ext cx="5117182" cy="67524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УО, СИПР, 2 вариант-6 человек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839E0C8-F155-F83D-1953-9DF0B71E04AC}"/>
              </a:ext>
            </a:extLst>
          </p:cNvPr>
          <p:cNvSpPr/>
          <p:nvPr/>
        </p:nvSpPr>
        <p:spPr>
          <a:xfrm>
            <a:off x="3895010" y="4439792"/>
            <a:ext cx="5117182" cy="67524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РАС, 3 вариант- 1 человек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839E0C8-F155-F83D-1953-9DF0B71E04AC}"/>
              </a:ext>
            </a:extLst>
          </p:cNvPr>
          <p:cNvSpPr/>
          <p:nvPr/>
        </p:nvSpPr>
        <p:spPr>
          <a:xfrm>
            <a:off x="3895010" y="5287653"/>
            <a:ext cx="5117182" cy="67524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НОДА, 4 вариант- 1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02448524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81772" y="164123"/>
            <a:ext cx="11869549" cy="656492"/>
            <a:chOff x="510019" y="2332892"/>
            <a:chExt cx="11869549" cy="65649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7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8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12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3" name="Блок-схема: сохраненные данные 12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9" name="Блок-схема: сохраненные данные 8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E18B4F-6D6E-4C9F-E816-34AD037C7983}"/>
              </a:ext>
            </a:extLst>
          </p:cNvPr>
          <p:cNvSpPr txBox="1"/>
          <p:nvPr/>
        </p:nvSpPr>
        <p:spPr>
          <a:xfrm>
            <a:off x="1764631" y="1044439"/>
            <a:ext cx="397078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002060"/>
                </a:solidFill>
              </a:rPr>
              <a:t>Логопедические занятия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err="1">
                <a:solidFill>
                  <a:srgbClr val="002060"/>
                </a:solidFill>
              </a:rPr>
              <a:t>Психокоррекционные</a:t>
            </a:r>
            <a:r>
              <a:rPr lang="ru-RU" sz="2000" b="1" dirty="0">
                <a:solidFill>
                  <a:srgbClr val="002060"/>
                </a:solidFill>
              </a:rPr>
              <a:t> занятия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Адаптивная физкультура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Рисование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Лепка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Ручной труд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Музыка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Окружающий мир</a:t>
            </a:r>
            <a:endParaRPr lang="ru-RU" sz="2000" b="1" i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2190" y="1176036"/>
            <a:ext cx="4914861" cy="36847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7976" y="3671935"/>
            <a:ext cx="6316003" cy="2377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2126" y="186351"/>
            <a:ext cx="142658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6262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181772" y="164123"/>
            <a:ext cx="11869549" cy="656492"/>
            <a:chOff x="510019" y="2332892"/>
            <a:chExt cx="11869549" cy="65649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15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16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24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7" name="Блок-схема: сохраненные данные 26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22" name="Блок-схема: сохраненные данные 21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8E1A7B8-06D7-5558-5010-ACF67E010E76}"/>
              </a:ext>
            </a:extLst>
          </p:cNvPr>
          <p:cNvSpPr txBox="1"/>
          <p:nvPr/>
        </p:nvSpPr>
        <p:spPr>
          <a:xfrm>
            <a:off x="5286643" y="268007"/>
            <a:ext cx="1618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Трудности </a:t>
            </a:r>
            <a:endParaRPr lang="ru-RU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0308" y="982177"/>
            <a:ext cx="1138587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solidFill>
                  <a:srgbClr val="002060"/>
                </a:solidFill>
              </a:rPr>
              <a:t>Отсутствие у обучающихся умения общаться друг с другом и включаться в совместную продуктивную деятельность.</a:t>
            </a:r>
          </a:p>
          <a:p>
            <a:pPr lvl="0" algn="just"/>
            <a:endParaRPr lang="ru-RU" sz="2400" dirty="0">
              <a:solidFill>
                <a:srgbClr val="002060"/>
              </a:solidFill>
            </a:endParaRPr>
          </a:p>
          <a:p>
            <a:pPr lvl="0" algn="just"/>
            <a:r>
              <a:rPr lang="ru-RU" sz="2400" dirty="0">
                <a:solidFill>
                  <a:srgbClr val="002060"/>
                </a:solidFill>
              </a:rPr>
              <a:t>Быстрая утомляемость и </a:t>
            </a:r>
            <a:r>
              <a:rPr lang="ru-RU" sz="2400" dirty="0" err="1">
                <a:solidFill>
                  <a:srgbClr val="002060"/>
                </a:solidFill>
              </a:rPr>
              <a:t>пресыщаемость</a:t>
            </a:r>
            <a:r>
              <a:rPr lang="ru-RU" sz="2400" dirty="0">
                <a:solidFill>
                  <a:srgbClr val="002060"/>
                </a:solidFill>
              </a:rPr>
              <a:t> обучающихся.</a:t>
            </a:r>
          </a:p>
          <a:p>
            <a:pPr lvl="0" algn="just"/>
            <a:endParaRPr lang="ru-RU" sz="2400" dirty="0">
              <a:solidFill>
                <a:srgbClr val="002060"/>
              </a:solidFill>
            </a:endParaRPr>
          </a:p>
          <a:p>
            <a:pPr lvl="0" algn="just"/>
            <a:r>
              <a:rPr lang="ru-RU" sz="2400" dirty="0">
                <a:solidFill>
                  <a:srgbClr val="002060"/>
                </a:solidFill>
              </a:rPr>
              <a:t>Отсутствие у обучающихся навыков пребывания в большом скоплении людей: дети стараются уединиться в тихом комфортном месте, отвлекаются на других участников, пугаются шума, криков, неожиданных резких движений и т.д.</a:t>
            </a:r>
          </a:p>
          <a:p>
            <a:pPr lvl="0" algn="just"/>
            <a:endParaRPr lang="ru-RU" sz="2400" dirty="0">
              <a:solidFill>
                <a:srgbClr val="002060"/>
              </a:solidFill>
            </a:endParaRPr>
          </a:p>
          <a:p>
            <a:pPr lvl="0" algn="just"/>
            <a:r>
              <a:rPr lang="ru-RU" sz="2400" dirty="0">
                <a:solidFill>
                  <a:srgbClr val="002060"/>
                </a:solidFill>
              </a:rPr>
              <a:t>Разный темп деятельности и уровень интеллектуального и физического развития обучающихся, входящих в класс. </a:t>
            </a:r>
          </a:p>
          <a:p>
            <a:pPr lvl="0" algn="just"/>
            <a:endParaRPr lang="ru-RU" sz="2400" dirty="0">
              <a:solidFill>
                <a:srgbClr val="002060"/>
              </a:solidFill>
            </a:endParaRPr>
          </a:p>
          <a:p>
            <a:pPr lvl="0" algn="just"/>
            <a:r>
              <a:rPr lang="ru-RU" sz="2400" dirty="0">
                <a:solidFill>
                  <a:srgbClr val="002060"/>
                </a:solidFill>
              </a:rPr>
              <a:t>Аутоагрессия и </a:t>
            </a:r>
            <a:r>
              <a:rPr lang="ru-RU" sz="2400" dirty="0" err="1">
                <a:solidFill>
                  <a:srgbClr val="002060"/>
                </a:solidFill>
              </a:rPr>
              <a:t>дезадаптивное</a:t>
            </a:r>
            <a:r>
              <a:rPr lang="ru-RU" sz="2400" dirty="0">
                <a:solidFill>
                  <a:srgbClr val="002060"/>
                </a:solidFill>
              </a:rPr>
              <a:t> поведение обучающихся.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130240716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81772" y="164123"/>
            <a:ext cx="11869549" cy="656492"/>
            <a:chOff x="510019" y="2332892"/>
            <a:chExt cx="11869549" cy="65649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7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8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12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3" name="Блок-схема: сохраненные данные 12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9" name="Блок-схема: сохраненные данные 8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1449837" y="1178296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>
                <a:solidFill>
                  <a:srgbClr val="002060"/>
                </a:solidFill>
              </a:rPr>
              <a:t>Учитель-логопед</a:t>
            </a:r>
          </a:p>
          <a:p>
            <a:pPr lvl="0" algn="ctr"/>
            <a:endParaRPr lang="ru-RU" sz="2800" b="1" dirty="0">
              <a:solidFill>
                <a:srgbClr val="002060"/>
              </a:solidFill>
            </a:endParaRPr>
          </a:p>
          <a:p>
            <a:pPr lvl="0" algn="ctr"/>
            <a:r>
              <a:rPr lang="ru-RU" sz="2800" b="1" dirty="0">
                <a:solidFill>
                  <a:srgbClr val="002060"/>
                </a:solidFill>
              </a:rPr>
              <a:t>Педагог-психолог</a:t>
            </a:r>
          </a:p>
          <a:p>
            <a:pPr lvl="0" algn="ctr"/>
            <a:endParaRPr lang="ru-RU" sz="2800" b="1" dirty="0">
              <a:solidFill>
                <a:srgbClr val="002060"/>
              </a:solidFill>
            </a:endParaRPr>
          </a:p>
          <a:p>
            <a:pPr lvl="0" algn="ctr"/>
            <a:r>
              <a:rPr lang="ru-RU" sz="2800" b="1" dirty="0">
                <a:solidFill>
                  <a:srgbClr val="002060"/>
                </a:solidFill>
              </a:rPr>
              <a:t>Учитель АФК</a:t>
            </a:r>
          </a:p>
          <a:p>
            <a:pPr lvl="0" algn="ctr"/>
            <a:endParaRPr lang="ru-RU" sz="2800" b="1" dirty="0">
              <a:solidFill>
                <a:srgbClr val="002060"/>
              </a:solidFill>
            </a:endParaRPr>
          </a:p>
          <a:p>
            <a:pPr lvl="0" algn="ctr"/>
            <a:r>
              <a:rPr lang="ru-RU" sz="2800" b="1" dirty="0">
                <a:solidFill>
                  <a:srgbClr val="002060"/>
                </a:solidFill>
              </a:rPr>
              <a:t>Учитель музыки</a:t>
            </a:r>
          </a:p>
          <a:p>
            <a:pPr lvl="0" algn="ctr"/>
            <a:endParaRPr lang="ru-RU" sz="2800" b="1" dirty="0">
              <a:solidFill>
                <a:srgbClr val="002060"/>
              </a:solidFill>
            </a:endParaRPr>
          </a:p>
          <a:p>
            <a:pPr lvl="0" algn="ctr"/>
            <a:r>
              <a:rPr lang="ru-RU" sz="2800" b="1" dirty="0">
                <a:solidFill>
                  <a:srgbClr val="002060"/>
                </a:solidFill>
              </a:rPr>
              <a:t>Учителя, работающие на дому с обучающимися, которые посещают коммуникативный класс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42329" y="1643066"/>
            <a:ext cx="2127688" cy="29141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873030-21C9-BA98-DF60-11BA9AF119C4}"/>
              </a:ext>
            </a:extLst>
          </p:cNvPr>
          <p:cNvSpPr txBox="1"/>
          <p:nvPr/>
        </p:nvSpPr>
        <p:spPr>
          <a:xfrm>
            <a:off x="4607131" y="261536"/>
            <a:ext cx="2977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Состав специалистов</a:t>
            </a:r>
            <a:endParaRPr lang="ru-RU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7959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8E1A7B8-06D7-5558-5010-ACF67E010E76}"/>
              </a:ext>
            </a:extLst>
          </p:cNvPr>
          <p:cNvSpPr txBox="1"/>
          <p:nvPr/>
        </p:nvSpPr>
        <p:spPr>
          <a:xfrm>
            <a:off x="2321217" y="519327"/>
            <a:ext cx="8880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МАОУ «Школа-интернат № 4 для обучающихся с ОВЗ» г. Перми - </a:t>
            </a:r>
          </a:p>
          <a:p>
            <a:r>
              <a:rPr lang="ru-RU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(НАЗВАНИЕ_СЛАЙДА)</a:t>
            </a:r>
            <a:endParaRPr lang="ru-RU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161225" y="191080"/>
            <a:ext cx="11869549" cy="656492"/>
            <a:chOff x="510019" y="2332892"/>
            <a:chExt cx="11869549" cy="65649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25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26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28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9" name="Блок-схема: сохраненные данные 28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27" name="Блок-схема: сохраненные данные 26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8E1A7B8-06D7-5558-5010-ACF67E010E76}"/>
              </a:ext>
            </a:extLst>
          </p:cNvPr>
          <p:cNvSpPr txBox="1"/>
          <p:nvPr/>
        </p:nvSpPr>
        <p:spPr>
          <a:xfrm>
            <a:off x="5031710" y="294964"/>
            <a:ext cx="168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Результаты</a:t>
            </a:r>
            <a:endParaRPr lang="ru-RU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5331" y="1446438"/>
            <a:ext cx="109728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</a:rPr>
              <a:t>2021-2022 учебный год: все обучающиеся первого класса адаптировались в школе, ни один ученик не переведен на индивидуальное обучение на дому.</a:t>
            </a:r>
          </a:p>
          <a:p>
            <a:pPr algn="just"/>
            <a:endParaRPr lang="ru-RU" sz="2800" dirty="0">
              <a:solidFill>
                <a:srgbClr val="002060"/>
              </a:solidFill>
            </a:endParaRPr>
          </a:p>
          <a:p>
            <a:pPr algn="just"/>
            <a:endParaRPr lang="ru-RU" sz="2800" dirty="0">
              <a:solidFill>
                <a:srgbClr val="002060"/>
              </a:solidFill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Декабрь 2022 года: в коммуникативный класс включены 8 обучающихся, находящихся на индивидуальном обучении на дому. Дети посещают совместные занятия 1 раз в неделю, начали принимать участие в общешкольных внеурочных мероприятиях.</a:t>
            </a:r>
          </a:p>
        </p:txBody>
      </p:sp>
    </p:spTree>
    <p:extLst>
      <p:ext uri="{BB962C8B-B14F-4D97-AF65-F5344CB8AC3E}">
        <p14:creationId xmlns:p14="http://schemas.microsoft.com/office/powerpoint/2010/main" val="198845658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81772" y="164123"/>
            <a:ext cx="11869549" cy="656492"/>
            <a:chOff x="510019" y="2332892"/>
            <a:chExt cx="11869549" cy="65649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7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8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10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" name="Блок-схема: сохраненные данные 10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9" name="Блок-схема: сохраненные данные 8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206170" y="268007"/>
            <a:ext cx="5779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Цель открытия коммуникативного класса</a:t>
            </a:r>
            <a:endParaRPr lang="ru-RU" sz="3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8891" y="1825586"/>
            <a:ext cx="108537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srgbClr val="002060"/>
                </a:solidFill>
              </a:rPr>
              <a:t>формирование коммуникативных навыков и социальных компетенций, индивидуальная коррекция трудностей в обучении и поведении обучающихся с тяжелыми множественными нарушениями развития, обучающихся с расстройством аутистического спектра</a:t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9419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181772" y="164123"/>
            <a:ext cx="11869549" cy="656492"/>
            <a:chOff x="510019" y="2332892"/>
            <a:chExt cx="11869549" cy="65649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15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16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18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9" name="Блок-схема: сохраненные данные 18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7" name="Блок-схема: сохраненные данные 16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9005" y="984292"/>
            <a:ext cx="7100847" cy="51865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E1A7B8-06D7-5558-5010-ACF67E010E76}"/>
              </a:ext>
            </a:extLst>
          </p:cNvPr>
          <p:cNvSpPr txBox="1"/>
          <p:nvPr/>
        </p:nvSpPr>
        <p:spPr>
          <a:xfrm>
            <a:off x="4255079" y="268007"/>
            <a:ext cx="3750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МЫ РАЗНЫЕ. МЫ РАВНЫЕ.</a:t>
            </a:r>
            <a:endParaRPr lang="ru-RU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05254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81772" y="164123"/>
            <a:ext cx="11869549" cy="656492"/>
            <a:chOff x="510019" y="2332892"/>
            <a:chExt cx="11869549" cy="65649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7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8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10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" name="Блок-схема: сохраненные данные 10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9" name="Блок-схема: сохраненные данные 8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5512826" y="261536"/>
            <a:ext cx="1140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Задачи</a:t>
            </a:r>
            <a:endParaRPr lang="ru-RU" sz="3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519" y="1147518"/>
            <a:ext cx="1186954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Выявить проблемы обучающихся, препятствующие обучению в классе и общению со сверстниками.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002060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 Создать специальные условия (средовые, кадровые, организационные) для индивидуальной коррекции трудностей в обучении и поведении обучающихся в соответствии с ФГОС ОВЗ и ФГОС УО, индивидуального плана коррекции.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002060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 Подготовить обучающихся с тяжелыми множественными нарушениями развития, обучающихся с расстройством аутистического спектра к включению в групповое обучение или групповые мероприятия внеурочной деятельности.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002060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Организовать групповую работу с целью формирования и развития коммуникативных навыков и навыков работы в группе у обучающихся.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1652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81772" y="164123"/>
            <a:ext cx="11869549" cy="656492"/>
            <a:chOff x="510019" y="2332892"/>
            <a:chExt cx="11869549" cy="65649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7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8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10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" name="Блок-схема: сохраненные данные 10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9" name="Блок-схема: сохраненные данные 8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925090" y="268007"/>
            <a:ext cx="428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Этапы реализации проекта</a:t>
            </a:r>
            <a:endParaRPr lang="ru-RU" sz="3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8589" y="1486196"/>
            <a:ext cx="86948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Включение в коммуникативный класс учащихся первого года обучения.</a:t>
            </a:r>
          </a:p>
          <a:p>
            <a:pPr lvl="0" algn="just"/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/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Включение в коммуникативный класс обучающихся, находящихся на индивидуальном обучении на дому.</a:t>
            </a:r>
          </a:p>
          <a:p>
            <a:pPr lvl="0" algn="just"/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/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Включение в коммуникативный класс детей микрорайона на платной основе.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5615354" y="2379783"/>
            <a:ext cx="832338" cy="445477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5650523" y="3645878"/>
            <a:ext cx="832338" cy="468924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32107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81772" y="164123"/>
            <a:ext cx="11869549" cy="656492"/>
            <a:chOff x="510019" y="2332892"/>
            <a:chExt cx="11869549" cy="65649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7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8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10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" name="Блок-схема: сохраненные данные 10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9" name="Блок-схема: сохраненные данные 8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1884947" y="261536"/>
            <a:ext cx="9288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Организация работы коммуникативного класса 2021-2022 </a:t>
            </a:r>
            <a:r>
              <a:rPr lang="ru-RU" sz="2400" b="1" dirty="0" err="1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уч.г</a:t>
            </a:r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35478" y="1033115"/>
            <a:ext cx="869482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400" dirty="0">
                <a:latin typeface="Calibri" panose="020F0502020204030204" pitchFamily="34" charset="0"/>
              </a:rPr>
              <a:t>1 </a:t>
            </a:r>
            <a:r>
              <a:rPr lang="ru-RU" altLang="ru-RU" sz="2400" dirty="0">
                <a:latin typeface="Calibri" panose="020F0502020204030204" pitchFamily="34" charset="0"/>
              </a:rPr>
              <a:t>дополнительный класс.</a:t>
            </a:r>
          </a:p>
          <a:p>
            <a:pPr algn="ctr"/>
            <a:r>
              <a:rPr lang="ru-RU" altLang="ru-RU" sz="2400" dirty="0">
                <a:latin typeface="Calibri" panose="020F0502020204030204" pitchFamily="34" charset="0"/>
              </a:rPr>
              <a:t>Состав класса:</a:t>
            </a:r>
            <a:endParaRPr lang="en-US" altLang="ru-RU" sz="2400" dirty="0">
              <a:latin typeface="Calibri" panose="020F0502020204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anose="020F0502020204030204" pitchFamily="34" charset="0"/>
              </a:rPr>
              <a:t> 6 человек: 4 мальчика, 2 девочки;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anose="020F0502020204030204" pitchFamily="34" charset="0"/>
              </a:rPr>
              <a:t> 6 человек – ребёнок-инвалид;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anose="020F0502020204030204" pitchFamily="34" charset="0"/>
              </a:rPr>
              <a:t> 6 человек по заключению ПМПК: создание специальных условий при обучении с 2021-2022 учебного года по адаптированной образовательной программе образования обучающихся с умственной отсталостью, СИПР, вариант 2, 1 класс. Педагогическая коррекция в образовательной организации.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anose="020F0502020204030204" pitchFamily="34" charset="0"/>
              </a:rPr>
              <a:t> разнообразие медицинских диагнозов: синдром Дауна, ДЦП, аномалия мозолистого тела, врожденный порок сердца, последствия ВУИ, эпилепсия.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alibri" panose="020F0502020204030204" pitchFamily="34" charset="0"/>
              </a:rPr>
              <a:t> различный уровень развития.  </a:t>
            </a:r>
          </a:p>
          <a:p>
            <a:pPr lvl="0"/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9235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57709" y="186351"/>
            <a:ext cx="11869549" cy="656492"/>
            <a:chOff x="510019" y="2332892"/>
            <a:chExt cx="11869549" cy="65649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7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8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10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" name="Блок-схема: сохраненные данные 10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9" name="Блок-схема: сохраненные данные 8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2030761" y="1414524"/>
            <a:ext cx="742627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 3" panose="05040102010807070707" pitchFamily="18" charset="2"/>
              <a:buAutoNum type="arabicPeriod"/>
              <a:defRPr/>
            </a:pPr>
            <a:r>
              <a:rPr lang="ru-RU" sz="2400" dirty="0">
                <a:latin typeface="Calibri" pitchFamily="34" charset="0"/>
              </a:rPr>
              <a:t>Однотипное заключение ПМПК (по потенциальным возможностям формировать функциональные действия с предметами, формировать навыки самообслуживания с учётом потенциальных возможностей);</a:t>
            </a:r>
          </a:p>
          <a:p>
            <a:pPr marL="342900" indent="-342900" algn="just">
              <a:buFont typeface="Wingdings 3" panose="05040102010807070707" pitchFamily="18" charset="2"/>
              <a:buAutoNum type="arabicPeriod"/>
              <a:defRPr/>
            </a:pPr>
            <a:r>
              <a:rPr lang="ru-RU" sz="2400" dirty="0">
                <a:latin typeface="Calibri" pitchFamily="34" charset="0"/>
              </a:rPr>
              <a:t>необходимость помощи ассистента по заключению ПМПК 4 обучающимся. </a:t>
            </a:r>
          </a:p>
          <a:p>
            <a:pPr marL="342900" indent="-342900" algn="just">
              <a:buFont typeface="Wingdings 3" panose="05040102010807070707" pitchFamily="18" charset="2"/>
              <a:buAutoNum type="arabicPeriod"/>
              <a:defRPr/>
            </a:pPr>
            <a:r>
              <a:rPr lang="ru-RU" sz="2400" dirty="0">
                <a:latin typeface="Calibri" pitchFamily="34" charset="0"/>
              </a:rPr>
              <a:t>полевое поведение.</a:t>
            </a:r>
          </a:p>
          <a:p>
            <a:pPr marL="342900" indent="-342900" algn="just">
              <a:buFont typeface="Wingdings 3" panose="05040102010807070707" pitchFamily="18" charset="2"/>
              <a:buAutoNum type="arabicPeriod"/>
              <a:defRPr/>
            </a:pPr>
            <a:r>
              <a:rPr lang="ru-RU" sz="2400" dirty="0" err="1">
                <a:latin typeface="Calibri" pitchFamily="34" charset="0"/>
              </a:rPr>
              <a:t>несформированность</a:t>
            </a:r>
            <a:r>
              <a:rPr lang="ru-RU" sz="2400" dirty="0">
                <a:latin typeface="Calibri" pitchFamily="34" charset="0"/>
              </a:rPr>
              <a:t> учебного поведения.</a:t>
            </a:r>
          </a:p>
          <a:p>
            <a:pPr marL="342900" indent="-342900" algn="just">
              <a:buFont typeface="Wingdings 3" panose="05040102010807070707" pitchFamily="18" charset="2"/>
              <a:buAutoNum type="arabicPeriod"/>
              <a:defRPr/>
            </a:pPr>
            <a:r>
              <a:rPr lang="ru-RU" sz="2400" dirty="0">
                <a:latin typeface="Calibri" pitchFamily="34" charset="0"/>
              </a:rPr>
              <a:t>дети с </a:t>
            </a:r>
            <a:r>
              <a:rPr lang="ru-RU" sz="2400" dirty="0" err="1">
                <a:latin typeface="Calibri" pitchFamily="34" charset="0"/>
              </a:rPr>
              <a:t>аутоагрессией</a:t>
            </a:r>
            <a:r>
              <a:rPr lang="ru-RU" sz="2400" dirty="0">
                <a:latin typeface="Calibri" pitchFamily="34" charset="0"/>
              </a:rPr>
              <a:t>, с </a:t>
            </a:r>
            <a:r>
              <a:rPr lang="ru-RU" sz="2400" dirty="0" err="1">
                <a:latin typeface="Calibri" pitchFamily="34" charset="0"/>
              </a:rPr>
              <a:t>дезадаптивным</a:t>
            </a:r>
            <a:r>
              <a:rPr lang="ru-RU" sz="2400" dirty="0">
                <a:latin typeface="Calibri" pitchFamily="34" charset="0"/>
              </a:rPr>
              <a:t> поведением.</a:t>
            </a:r>
          </a:p>
          <a:p>
            <a:pPr marL="342900" indent="-342900" algn="just">
              <a:buFont typeface="Wingdings 3" panose="05040102010807070707" pitchFamily="18" charset="2"/>
              <a:buAutoNum type="arabicPeriod"/>
              <a:defRPr/>
            </a:pPr>
            <a:r>
              <a:rPr lang="ru-RU" sz="2400" dirty="0" err="1">
                <a:latin typeface="Calibri" pitchFamily="34" charset="0"/>
              </a:rPr>
              <a:t>несформированность</a:t>
            </a:r>
            <a:r>
              <a:rPr lang="ru-RU" sz="2400" dirty="0">
                <a:latin typeface="Calibri" pitchFamily="34" charset="0"/>
              </a:rPr>
              <a:t> навыков самообслуживания.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08605" y="283764"/>
            <a:ext cx="61647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Трудности </a:t>
            </a:r>
          </a:p>
        </p:txBody>
      </p:sp>
    </p:spTree>
    <p:extLst>
      <p:ext uri="{BB962C8B-B14F-4D97-AF65-F5344CB8AC3E}">
        <p14:creationId xmlns:p14="http://schemas.microsoft.com/office/powerpoint/2010/main" val="413429653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57709" y="186351"/>
            <a:ext cx="11869549" cy="656492"/>
            <a:chOff x="510019" y="2332892"/>
            <a:chExt cx="11869549" cy="65649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7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8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10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" name="Блок-схема: сохраненные данные 10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9" name="Блок-схема: сохраненные данные 8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901" y="2276047"/>
            <a:ext cx="3107779" cy="36634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09" y="1056848"/>
            <a:ext cx="2605203" cy="38733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330" y="1056848"/>
            <a:ext cx="2589943" cy="41142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7063" y="774626"/>
            <a:ext cx="3170195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3974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81772" y="164123"/>
            <a:ext cx="11869549" cy="656492"/>
            <a:chOff x="510019" y="2332892"/>
            <a:chExt cx="11869549" cy="65649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7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2"/>
              <a:chExt cx="10503876" cy="879232"/>
            </a:xfrm>
            <a:solidFill>
              <a:srgbClr val="0099FF"/>
            </a:solidFill>
          </p:grpSpPr>
          <p:grpSp>
            <p:nvGrpSpPr>
              <p:cNvPr id="8" name="Группа 9"/>
              <p:cNvGrpSpPr/>
              <p:nvPr/>
            </p:nvGrpSpPr>
            <p:grpSpPr>
              <a:xfrm>
                <a:off x="973015" y="164122"/>
                <a:ext cx="10269413" cy="879232"/>
                <a:chOff x="973015" y="164122"/>
                <a:chExt cx="10269413" cy="879232"/>
              </a:xfrm>
              <a:grpFill/>
            </p:grpSpPr>
            <p:sp>
              <p:nvSpPr>
                <p:cNvPr id="12" name="Блок-схема: сохраненные данные 6"/>
                <p:cNvSpPr/>
                <p:nvPr/>
              </p:nvSpPr>
              <p:spPr>
                <a:xfrm rot="10800000">
                  <a:off x="1055075" y="164122"/>
                  <a:ext cx="10187353" cy="879232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3" name="Блок-схема: сохраненные данные 12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9" name="Блок-схема: сохраненные данные 8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1449837" y="1178296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</a:rPr>
              <a:t>Учитель начальных классов</a:t>
            </a:r>
          </a:p>
          <a:p>
            <a:pPr lvl="0" algn="ctr"/>
            <a:endParaRPr lang="ru-RU" sz="2400" b="1" dirty="0">
              <a:solidFill>
                <a:srgbClr val="002060"/>
              </a:solidFill>
            </a:endParaRPr>
          </a:p>
          <a:p>
            <a:pPr lvl="0" algn="ctr"/>
            <a:r>
              <a:rPr lang="ru-RU" sz="2400" b="1" dirty="0">
                <a:solidFill>
                  <a:srgbClr val="002060"/>
                </a:solidFill>
              </a:rPr>
              <a:t>Учитель-логопед</a:t>
            </a:r>
          </a:p>
          <a:p>
            <a:pPr lvl="0" algn="ctr"/>
            <a:endParaRPr lang="ru-RU" sz="2400" b="1" dirty="0">
              <a:solidFill>
                <a:srgbClr val="002060"/>
              </a:solidFill>
            </a:endParaRPr>
          </a:p>
          <a:p>
            <a:pPr lvl="0" algn="ctr"/>
            <a:r>
              <a:rPr lang="ru-RU" sz="2400" b="1" dirty="0">
                <a:solidFill>
                  <a:srgbClr val="002060"/>
                </a:solidFill>
              </a:rPr>
              <a:t>Педагог-психолог</a:t>
            </a:r>
          </a:p>
          <a:p>
            <a:pPr lvl="0" algn="ctr"/>
            <a:endParaRPr lang="ru-RU" sz="2400" b="1" dirty="0">
              <a:solidFill>
                <a:srgbClr val="002060"/>
              </a:solidFill>
            </a:endParaRPr>
          </a:p>
          <a:p>
            <a:pPr lvl="0" algn="ctr"/>
            <a:r>
              <a:rPr lang="ru-RU" sz="2400" b="1" dirty="0">
                <a:solidFill>
                  <a:srgbClr val="002060"/>
                </a:solidFill>
              </a:rPr>
              <a:t>Учитель АФК</a:t>
            </a:r>
          </a:p>
          <a:p>
            <a:pPr lvl="0" algn="ctr"/>
            <a:endParaRPr lang="ru-RU" sz="2400" b="1" dirty="0">
              <a:solidFill>
                <a:srgbClr val="002060"/>
              </a:solidFill>
            </a:endParaRPr>
          </a:p>
          <a:p>
            <a:pPr lvl="0" algn="ctr"/>
            <a:r>
              <a:rPr lang="ru-RU" sz="2400" b="1" dirty="0">
                <a:solidFill>
                  <a:srgbClr val="002060"/>
                </a:solidFill>
              </a:rPr>
              <a:t>Учитель музыки</a:t>
            </a:r>
          </a:p>
          <a:p>
            <a:pPr lvl="0" algn="ctr"/>
            <a:endParaRPr lang="ru-RU" sz="2400" b="1" dirty="0">
              <a:solidFill>
                <a:srgbClr val="002060"/>
              </a:solidFill>
            </a:endParaRPr>
          </a:p>
          <a:p>
            <a:pPr lvl="0" algn="ctr"/>
            <a:r>
              <a:rPr lang="ru-RU" sz="2400" b="1" dirty="0">
                <a:solidFill>
                  <a:srgbClr val="002060"/>
                </a:solidFill>
              </a:rPr>
              <a:t>Учитель рисования</a:t>
            </a:r>
          </a:p>
          <a:p>
            <a:pPr lvl="0" algn="ctr"/>
            <a:endParaRPr lang="ru-RU" sz="2400" b="1" dirty="0">
              <a:solidFill>
                <a:srgbClr val="002060"/>
              </a:solidFill>
            </a:endParaRPr>
          </a:p>
          <a:p>
            <a:pPr lvl="0" algn="ctr"/>
            <a:r>
              <a:rPr lang="ru-RU" sz="2400" b="1" dirty="0" err="1">
                <a:solidFill>
                  <a:srgbClr val="002060"/>
                </a:solidFill>
              </a:rPr>
              <a:t>Тьютор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42329" y="1643066"/>
            <a:ext cx="2127688" cy="29141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873030-21C9-BA98-DF60-11BA9AF119C4}"/>
              </a:ext>
            </a:extLst>
          </p:cNvPr>
          <p:cNvSpPr txBox="1"/>
          <p:nvPr/>
        </p:nvSpPr>
        <p:spPr>
          <a:xfrm>
            <a:off x="4398669" y="261536"/>
            <a:ext cx="2977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Состав специалистов</a:t>
            </a:r>
            <a:endParaRPr lang="ru-RU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49533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377354"/>
            <a:ext cx="12192000" cy="48064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181772" y="164123"/>
            <a:ext cx="11869549" cy="656492"/>
            <a:chOff x="510019" y="2332892"/>
            <a:chExt cx="11869549" cy="656492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56B1D527-4A46-B9F5-DDF9-434D2DBF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19" y="2355120"/>
              <a:ext cx="627119" cy="624978"/>
            </a:xfrm>
            <a:prstGeom prst="rect">
              <a:avLst/>
            </a:prstGeom>
          </p:spPr>
        </p:pic>
        <p:grpSp>
          <p:nvGrpSpPr>
            <p:cNvPr id="23" name="Группа 10"/>
            <p:cNvGrpSpPr/>
            <p:nvPr/>
          </p:nvGrpSpPr>
          <p:grpSpPr>
            <a:xfrm>
              <a:off x="949568" y="2332892"/>
              <a:ext cx="11430000" cy="656492"/>
              <a:chOff x="973015" y="164123"/>
              <a:chExt cx="10503876" cy="879231"/>
            </a:xfrm>
            <a:solidFill>
              <a:srgbClr val="0099FF"/>
            </a:solidFill>
          </p:grpSpPr>
          <p:grpSp>
            <p:nvGrpSpPr>
              <p:cNvPr id="24" name="Группа 9"/>
              <p:cNvGrpSpPr/>
              <p:nvPr/>
            </p:nvGrpSpPr>
            <p:grpSpPr>
              <a:xfrm>
                <a:off x="973015" y="164123"/>
                <a:ext cx="10269413" cy="879231"/>
                <a:chOff x="973015" y="164123"/>
                <a:chExt cx="10269413" cy="879231"/>
              </a:xfrm>
              <a:grpFill/>
            </p:grpSpPr>
            <p:sp>
              <p:nvSpPr>
                <p:cNvPr id="26" name="Блок-схема: сохраненные данные 6"/>
                <p:cNvSpPr/>
                <p:nvPr/>
              </p:nvSpPr>
              <p:spPr>
                <a:xfrm rot="10800000">
                  <a:off x="1055075" y="164123"/>
                  <a:ext cx="10187353" cy="879231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7" name="Блок-схема: сохраненные данные 26">
                  <a:extLst>
                    <a:ext uri="{FF2B5EF4-FFF2-40B4-BE49-F238E27FC236}">
                      <a16:creationId xmlns:a16="http://schemas.microsoft.com/office/drawing/2014/main" id="{5E7420B7-A88B-6711-CACB-EBFA7994468C}"/>
                    </a:ext>
                  </a:extLst>
                </p:cNvPr>
                <p:cNvSpPr/>
                <p:nvPr/>
              </p:nvSpPr>
              <p:spPr>
                <a:xfrm rot="10800000">
                  <a:off x="973015" y="175844"/>
                  <a:ext cx="1863969" cy="867507"/>
                </a:xfrm>
                <a:prstGeom prst="flowChartOnlineStora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25" name="Блок-схема: сохраненные данные 24">
                <a:extLst>
                  <a:ext uri="{FF2B5EF4-FFF2-40B4-BE49-F238E27FC236}">
                    <a16:creationId xmlns:a16="http://schemas.microsoft.com/office/drawing/2014/main" id="{5E7420B7-A88B-6711-CACB-EBFA7994468C}"/>
                  </a:ext>
                </a:extLst>
              </p:cNvPr>
              <p:cNvSpPr/>
              <p:nvPr/>
            </p:nvSpPr>
            <p:spPr>
              <a:xfrm rot="10800000">
                <a:off x="9612922" y="175846"/>
                <a:ext cx="1863969" cy="867507"/>
              </a:xfrm>
              <a:prstGeom prst="flowChartOnlineStora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8E1A7B8-06D7-5558-5010-ACF67E010E76}"/>
              </a:ext>
            </a:extLst>
          </p:cNvPr>
          <p:cNvSpPr txBox="1"/>
          <p:nvPr/>
        </p:nvSpPr>
        <p:spPr>
          <a:xfrm>
            <a:off x="3291764" y="261536"/>
            <a:ext cx="4657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Кабинет для совместных занятий</a:t>
            </a:r>
            <a:endParaRPr lang="ru-RU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04886" y="3742783"/>
            <a:ext cx="3904736" cy="29285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6" y="4141864"/>
            <a:ext cx="4401992" cy="3301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0" y="918028"/>
            <a:ext cx="5191758" cy="3893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734" y="852741"/>
            <a:ext cx="3723503" cy="279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5799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671</Words>
  <Application>Microsoft Office PowerPoint</Application>
  <PresentationFormat>Широкоэкранный</PresentationFormat>
  <Paragraphs>97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72</cp:revision>
  <dcterms:created xsi:type="dcterms:W3CDTF">2022-10-10T07:30:03Z</dcterms:created>
  <dcterms:modified xsi:type="dcterms:W3CDTF">2022-12-16T07:43:12Z</dcterms:modified>
</cp:coreProperties>
</file>