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6" r:id="rId4"/>
    <p:sldId id="302" r:id="rId5"/>
    <p:sldId id="309" r:id="rId6"/>
    <p:sldId id="314" r:id="rId7"/>
    <p:sldId id="291" r:id="rId8"/>
    <p:sldId id="315" r:id="rId9"/>
    <p:sldId id="310" r:id="rId10"/>
    <p:sldId id="316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DD41C-1440-4369-B4AA-F5C057D6133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B3F2A-BF0E-479B-8DFC-7067EFBAB33D}">
      <dgm:prSet phldrT="[Текст]" custT="1"/>
      <dgm:spPr/>
      <dgm:t>
        <a:bodyPr/>
        <a:lstStyle/>
        <a:p>
          <a:r>
            <a:rPr lang="ru-RU" sz="1400" dirty="0" smtClean="0"/>
            <a:t>Консультирование</a:t>
          </a:r>
          <a:endParaRPr lang="ru-RU" sz="1400" dirty="0"/>
        </a:p>
      </dgm:t>
    </dgm:pt>
    <dgm:pt modelId="{FE97D367-5A5B-4773-933A-C46CBEFB8520}" type="parTrans" cxnId="{EB2A1F36-28AF-40EF-8DCE-667E0F4E6D4E}">
      <dgm:prSet/>
      <dgm:spPr/>
      <dgm:t>
        <a:bodyPr/>
        <a:lstStyle/>
        <a:p>
          <a:endParaRPr lang="ru-RU"/>
        </a:p>
      </dgm:t>
    </dgm:pt>
    <dgm:pt modelId="{4E20F136-0929-4FFD-899E-E92A7712687D}" type="sibTrans" cxnId="{EB2A1F36-28AF-40EF-8DCE-667E0F4E6D4E}">
      <dgm:prSet/>
      <dgm:spPr/>
      <dgm:t>
        <a:bodyPr/>
        <a:lstStyle/>
        <a:p>
          <a:endParaRPr lang="ru-RU"/>
        </a:p>
      </dgm:t>
    </dgm:pt>
    <dgm:pt modelId="{7F94F1B8-7284-453A-AD46-477B1C93F97C}">
      <dgm:prSet phldrT="[Текст]" custT="1"/>
      <dgm:spPr/>
      <dgm:t>
        <a:bodyPr/>
        <a:lstStyle/>
        <a:p>
          <a:r>
            <a:rPr lang="ru-RU" sz="1400" dirty="0" err="1" smtClean="0"/>
            <a:t>Психопрофилактика</a:t>
          </a:r>
          <a:endParaRPr lang="ru-RU" sz="1400" dirty="0"/>
        </a:p>
      </dgm:t>
    </dgm:pt>
    <dgm:pt modelId="{2524D23C-80F9-4647-968C-E82910BC42AB}" type="parTrans" cxnId="{B4A0680E-A76F-42F7-B45F-4A47FC8D0E3D}">
      <dgm:prSet/>
      <dgm:spPr/>
      <dgm:t>
        <a:bodyPr/>
        <a:lstStyle/>
        <a:p>
          <a:endParaRPr lang="ru-RU"/>
        </a:p>
      </dgm:t>
    </dgm:pt>
    <dgm:pt modelId="{DB568399-9245-476C-8AF9-715F63CE99BF}" type="sibTrans" cxnId="{B4A0680E-A76F-42F7-B45F-4A47FC8D0E3D}">
      <dgm:prSet/>
      <dgm:spPr/>
      <dgm:t>
        <a:bodyPr/>
        <a:lstStyle/>
        <a:p>
          <a:endParaRPr lang="ru-RU"/>
        </a:p>
      </dgm:t>
    </dgm:pt>
    <dgm:pt modelId="{E8467F60-CE16-4571-9C19-CC5CBCAE1C64}">
      <dgm:prSet phldrT="[Текст]" custT="1"/>
      <dgm:spPr/>
      <dgm:t>
        <a:bodyPr/>
        <a:lstStyle/>
        <a:p>
          <a:r>
            <a:rPr lang="ru-RU" sz="1400" dirty="0" err="1" smtClean="0"/>
            <a:t>Психокоррекция</a:t>
          </a:r>
          <a:endParaRPr lang="ru-RU" sz="1400" dirty="0"/>
        </a:p>
      </dgm:t>
    </dgm:pt>
    <dgm:pt modelId="{3F5F9FEA-4700-4F3D-A362-830DE5C280D5}" type="parTrans" cxnId="{B530A74A-0A61-42BC-9A73-1194943031BD}">
      <dgm:prSet/>
      <dgm:spPr/>
      <dgm:t>
        <a:bodyPr/>
        <a:lstStyle/>
        <a:p>
          <a:endParaRPr lang="ru-RU"/>
        </a:p>
      </dgm:t>
    </dgm:pt>
    <dgm:pt modelId="{AEBE0194-7AE3-436A-85E8-FAC5FCEC7C85}" type="sibTrans" cxnId="{B530A74A-0A61-42BC-9A73-1194943031BD}">
      <dgm:prSet/>
      <dgm:spPr/>
      <dgm:t>
        <a:bodyPr/>
        <a:lstStyle/>
        <a:p>
          <a:endParaRPr lang="ru-RU"/>
        </a:p>
      </dgm:t>
    </dgm:pt>
    <dgm:pt modelId="{8D6D1BFF-A892-46AF-9759-050C96400288}">
      <dgm:prSet phldrT="[Текст]" custT="1"/>
      <dgm:spPr/>
      <dgm:t>
        <a:bodyPr/>
        <a:lstStyle/>
        <a:p>
          <a:r>
            <a:rPr lang="ru-RU" sz="1400" dirty="0" smtClean="0"/>
            <a:t>Психологическая диагностика</a:t>
          </a:r>
          <a:endParaRPr lang="ru-RU" sz="1400" dirty="0"/>
        </a:p>
      </dgm:t>
    </dgm:pt>
    <dgm:pt modelId="{C9CC17B0-7175-421B-9D03-EB2412AA38FE}" type="sibTrans" cxnId="{5F687290-E35A-4037-9022-2BDA4BE85A61}">
      <dgm:prSet/>
      <dgm:spPr/>
      <dgm:t>
        <a:bodyPr/>
        <a:lstStyle/>
        <a:p>
          <a:endParaRPr lang="ru-RU"/>
        </a:p>
      </dgm:t>
    </dgm:pt>
    <dgm:pt modelId="{177B23AB-0835-4637-B381-5AF6356BAC8B}" type="parTrans" cxnId="{5F687290-E35A-4037-9022-2BDA4BE85A61}">
      <dgm:prSet/>
      <dgm:spPr/>
      <dgm:t>
        <a:bodyPr/>
        <a:lstStyle/>
        <a:p>
          <a:endParaRPr lang="ru-RU"/>
        </a:p>
      </dgm:t>
    </dgm:pt>
    <dgm:pt modelId="{55C4E90A-8D61-4CC5-B862-371B5C857D1C}">
      <dgm:prSet custT="1"/>
      <dgm:spPr/>
      <dgm:t>
        <a:bodyPr/>
        <a:lstStyle/>
        <a:p>
          <a:r>
            <a:rPr lang="ru-RU" sz="1400" dirty="0" smtClean="0"/>
            <a:t>Психологическое просвещение</a:t>
          </a:r>
        </a:p>
      </dgm:t>
    </dgm:pt>
    <dgm:pt modelId="{63A76C6D-640B-44DE-AFB8-E0AB74FDB6A6}" type="parTrans" cxnId="{B48DDD2E-DC17-4528-BD8B-8EA020C2652D}">
      <dgm:prSet/>
      <dgm:spPr/>
      <dgm:t>
        <a:bodyPr/>
        <a:lstStyle/>
        <a:p>
          <a:endParaRPr lang="ru-RU"/>
        </a:p>
      </dgm:t>
    </dgm:pt>
    <dgm:pt modelId="{B09A07AD-5985-4F87-9DF9-E612813A6903}" type="sibTrans" cxnId="{B48DDD2E-DC17-4528-BD8B-8EA020C2652D}">
      <dgm:prSet/>
      <dgm:spPr/>
      <dgm:t>
        <a:bodyPr/>
        <a:lstStyle/>
        <a:p>
          <a:endParaRPr lang="ru-RU"/>
        </a:p>
      </dgm:t>
    </dgm:pt>
    <dgm:pt modelId="{AC412B58-F08A-4000-B678-6036CE2894D5}" type="pres">
      <dgm:prSet presAssocID="{DF9DD41C-1440-4369-B4AA-F5C057D613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2C570-C6C4-4563-8108-CB6A7DEA4B93}" type="pres">
      <dgm:prSet presAssocID="{DF9DD41C-1440-4369-B4AA-F5C057D6133D}" presName="cycle" presStyleCnt="0"/>
      <dgm:spPr/>
    </dgm:pt>
    <dgm:pt modelId="{62E5EB14-1941-436C-9106-37A4D8CF656E}" type="pres">
      <dgm:prSet presAssocID="{8D6D1BFF-A892-46AF-9759-050C9640028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85AA8-0B4B-431C-B13C-C487ADBCF7C9}" type="pres">
      <dgm:prSet presAssocID="{C9CC17B0-7175-421B-9D03-EB2412AA38F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8C24B0B-6497-4118-84C9-0681814C4B1C}" type="pres">
      <dgm:prSet presAssocID="{D33B3F2A-BF0E-479B-8DFC-7067EFBAB33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93FE0-C88E-4BBE-B934-0579EE6B4FF3}" type="pres">
      <dgm:prSet presAssocID="{7F94F1B8-7284-453A-AD46-477B1C93F97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DEA10-E2B1-4454-A185-9114D1121191}" type="pres">
      <dgm:prSet presAssocID="{E8467F60-CE16-4571-9C19-CC5CBCAE1C6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7E75D-9928-4309-9585-D84EC441350D}" type="pres">
      <dgm:prSet presAssocID="{55C4E90A-8D61-4CC5-B862-371B5C857D1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C9A13-080E-4E8D-977A-BCDFE328C958}" type="presOf" srcId="{D33B3F2A-BF0E-479B-8DFC-7067EFBAB33D}" destId="{88C24B0B-6497-4118-84C9-0681814C4B1C}" srcOrd="0" destOrd="0" presId="urn:microsoft.com/office/officeart/2005/8/layout/cycle3"/>
    <dgm:cxn modelId="{8EBF58A2-9F02-4D2D-8A11-35792DB1BB8C}" type="presOf" srcId="{8D6D1BFF-A892-46AF-9759-050C96400288}" destId="{62E5EB14-1941-436C-9106-37A4D8CF656E}" srcOrd="0" destOrd="0" presId="urn:microsoft.com/office/officeart/2005/8/layout/cycle3"/>
    <dgm:cxn modelId="{B48DDD2E-DC17-4528-BD8B-8EA020C2652D}" srcId="{DF9DD41C-1440-4369-B4AA-F5C057D6133D}" destId="{55C4E90A-8D61-4CC5-B862-371B5C857D1C}" srcOrd="4" destOrd="0" parTransId="{63A76C6D-640B-44DE-AFB8-E0AB74FDB6A6}" sibTransId="{B09A07AD-5985-4F87-9DF9-E612813A6903}"/>
    <dgm:cxn modelId="{DB71741D-FB5D-44B2-BF02-647C7548E2A8}" type="presOf" srcId="{C9CC17B0-7175-421B-9D03-EB2412AA38FE}" destId="{97785AA8-0B4B-431C-B13C-C487ADBCF7C9}" srcOrd="0" destOrd="0" presId="urn:microsoft.com/office/officeart/2005/8/layout/cycle3"/>
    <dgm:cxn modelId="{5F687290-E35A-4037-9022-2BDA4BE85A61}" srcId="{DF9DD41C-1440-4369-B4AA-F5C057D6133D}" destId="{8D6D1BFF-A892-46AF-9759-050C96400288}" srcOrd="0" destOrd="0" parTransId="{177B23AB-0835-4637-B381-5AF6356BAC8B}" sibTransId="{C9CC17B0-7175-421B-9D03-EB2412AA38FE}"/>
    <dgm:cxn modelId="{738FDF0B-C214-4D8F-88FA-28DC799CA0EC}" type="presOf" srcId="{E8467F60-CE16-4571-9C19-CC5CBCAE1C64}" destId="{60BDEA10-E2B1-4454-A185-9114D1121191}" srcOrd="0" destOrd="0" presId="urn:microsoft.com/office/officeart/2005/8/layout/cycle3"/>
    <dgm:cxn modelId="{FDE2A8EE-315E-4F2A-9FC6-F82314ADA108}" type="presOf" srcId="{55C4E90A-8D61-4CC5-B862-371B5C857D1C}" destId="{8797E75D-9928-4309-9585-D84EC441350D}" srcOrd="0" destOrd="0" presId="urn:microsoft.com/office/officeart/2005/8/layout/cycle3"/>
    <dgm:cxn modelId="{B4A0680E-A76F-42F7-B45F-4A47FC8D0E3D}" srcId="{DF9DD41C-1440-4369-B4AA-F5C057D6133D}" destId="{7F94F1B8-7284-453A-AD46-477B1C93F97C}" srcOrd="2" destOrd="0" parTransId="{2524D23C-80F9-4647-968C-E82910BC42AB}" sibTransId="{DB568399-9245-476C-8AF9-715F63CE99BF}"/>
    <dgm:cxn modelId="{40377FEB-BB14-4AA5-AC1C-2CFDFF425646}" type="presOf" srcId="{DF9DD41C-1440-4369-B4AA-F5C057D6133D}" destId="{AC412B58-F08A-4000-B678-6036CE2894D5}" srcOrd="0" destOrd="0" presId="urn:microsoft.com/office/officeart/2005/8/layout/cycle3"/>
    <dgm:cxn modelId="{EB2A1F36-28AF-40EF-8DCE-667E0F4E6D4E}" srcId="{DF9DD41C-1440-4369-B4AA-F5C057D6133D}" destId="{D33B3F2A-BF0E-479B-8DFC-7067EFBAB33D}" srcOrd="1" destOrd="0" parTransId="{FE97D367-5A5B-4773-933A-C46CBEFB8520}" sibTransId="{4E20F136-0929-4FFD-899E-E92A7712687D}"/>
    <dgm:cxn modelId="{D4EC266F-9657-41F3-A88A-83B5F9DC04F7}" type="presOf" srcId="{7F94F1B8-7284-453A-AD46-477B1C93F97C}" destId="{EE593FE0-C88E-4BBE-B934-0579EE6B4FF3}" srcOrd="0" destOrd="0" presId="urn:microsoft.com/office/officeart/2005/8/layout/cycle3"/>
    <dgm:cxn modelId="{B530A74A-0A61-42BC-9A73-1194943031BD}" srcId="{DF9DD41C-1440-4369-B4AA-F5C057D6133D}" destId="{E8467F60-CE16-4571-9C19-CC5CBCAE1C64}" srcOrd="3" destOrd="0" parTransId="{3F5F9FEA-4700-4F3D-A362-830DE5C280D5}" sibTransId="{AEBE0194-7AE3-436A-85E8-FAC5FCEC7C85}"/>
    <dgm:cxn modelId="{F7E36EB3-4D0F-4328-A90E-0DC8B12BDBEF}" type="presParOf" srcId="{AC412B58-F08A-4000-B678-6036CE2894D5}" destId="{41C2C570-C6C4-4563-8108-CB6A7DEA4B93}" srcOrd="0" destOrd="0" presId="urn:microsoft.com/office/officeart/2005/8/layout/cycle3"/>
    <dgm:cxn modelId="{A432637D-7943-4CF4-855F-260A13041C09}" type="presParOf" srcId="{41C2C570-C6C4-4563-8108-CB6A7DEA4B93}" destId="{62E5EB14-1941-436C-9106-37A4D8CF656E}" srcOrd="0" destOrd="0" presId="urn:microsoft.com/office/officeart/2005/8/layout/cycle3"/>
    <dgm:cxn modelId="{E5CFE6DD-EFF0-4ACD-977B-B7AFAFCE96CC}" type="presParOf" srcId="{41C2C570-C6C4-4563-8108-CB6A7DEA4B93}" destId="{97785AA8-0B4B-431C-B13C-C487ADBCF7C9}" srcOrd="1" destOrd="0" presId="urn:microsoft.com/office/officeart/2005/8/layout/cycle3"/>
    <dgm:cxn modelId="{554D9083-DD54-46AE-8C7E-5D4644C2AD1D}" type="presParOf" srcId="{41C2C570-C6C4-4563-8108-CB6A7DEA4B93}" destId="{88C24B0B-6497-4118-84C9-0681814C4B1C}" srcOrd="2" destOrd="0" presId="urn:microsoft.com/office/officeart/2005/8/layout/cycle3"/>
    <dgm:cxn modelId="{A3840CCA-CE17-4A90-89BF-1FFF7E848BFE}" type="presParOf" srcId="{41C2C570-C6C4-4563-8108-CB6A7DEA4B93}" destId="{EE593FE0-C88E-4BBE-B934-0579EE6B4FF3}" srcOrd="3" destOrd="0" presId="urn:microsoft.com/office/officeart/2005/8/layout/cycle3"/>
    <dgm:cxn modelId="{7B5865F9-1D44-4B1D-9467-7DAFE1C11461}" type="presParOf" srcId="{41C2C570-C6C4-4563-8108-CB6A7DEA4B93}" destId="{60BDEA10-E2B1-4454-A185-9114D1121191}" srcOrd="4" destOrd="0" presId="urn:microsoft.com/office/officeart/2005/8/layout/cycle3"/>
    <dgm:cxn modelId="{57C7F451-83B4-4AD6-B355-34D8624A36C3}" type="presParOf" srcId="{41C2C570-C6C4-4563-8108-CB6A7DEA4B93}" destId="{8797E75D-9928-4309-9585-D84EC441350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85AA8-0B4B-431C-B13C-C487ADBCF7C9}">
      <dsp:nvSpPr>
        <dsp:cNvPr id="0" name=""/>
        <dsp:cNvSpPr/>
      </dsp:nvSpPr>
      <dsp:spPr>
        <a:xfrm>
          <a:off x="1485921" y="-30826"/>
          <a:ext cx="5218808" cy="5218808"/>
        </a:xfrm>
        <a:prstGeom prst="circularArrow">
          <a:avLst>
            <a:gd name="adj1" fmla="val 5544"/>
            <a:gd name="adj2" fmla="val 330680"/>
            <a:gd name="adj3" fmla="val 13768502"/>
            <a:gd name="adj4" fmla="val 173904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5EB14-1941-436C-9106-37A4D8CF656E}">
      <dsp:nvSpPr>
        <dsp:cNvPr id="0" name=""/>
        <dsp:cNvSpPr/>
      </dsp:nvSpPr>
      <dsp:spPr>
        <a:xfrm>
          <a:off x="2869527" y="2404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Психологическая диагностика</a:t>
          </a:r>
          <a:endParaRPr lang="ru-RU" sz="1400" kern="1200" dirty="0"/>
        </a:p>
      </dsp:txBody>
      <dsp:txXfrm>
        <a:off x="2929366" y="62243"/>
        <a:ext cx="2331918" cy="1106120"/>
      </dsp:txXfrm>
    </dsp:sp>
    <dsp:sp modelId="{88C24B0B-6497-4118-84C9-0681814C4B1C}">
      <dsp:nvSpPr>
        <dsp:cNvPr id="0" name=""/>
        <dsp:cNvSpPr/>
      </dsp:nvSpPr>
      <dsp:spPr>
        <a:xfrm>
          <a:off x="4986108" y="154019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Консультирование</a:t>
          </a:r>
          <a:endParaRPr lang="ru-RU" sz="1400" kern="1200" dirty="0"/>
        </a:p>
      </dsp:txBody>
      <dsp:txXfrm>
        <a:off x="5045947" y="1600029"/>
        <a:ext cx="2331918" cy="1106120"/>
      </dsp:txXfrm>
    </dsp:sp>
    <dsp:sp modelId="{EE593FE0-C88E-4BBE-B934-0579EE6B4FF3}">
      <dsp:nvSpPr>
        <dsp:cNvPr id="0" name=""/>
        <dsp:cNvSpPr/>
      </dsp:nvSpPr>
      <dsp:spPr>
        <a:xfrm>
          <a:off x="4177646" y="402838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Психопрофилактика</a:t>
          </a:r>
          <a:endParaRPr lang="ru-RU" sz="1400" kern="1200" dirty="0"/>
        </a:p>
      </dsp:txBody>
      <dsp:txXfrm>
        <a:off x="4237485" y="4088219"/>
        <a:ext cx="2331918" cy="1106120"/>
      </dsp:txXfrm>
    </dsp:sp>
    <dsp:sp modelId="{60BDEA10-E2B1-4454-A185-9114D1121191}">
      <dsp:nvSpPr>
        <dsp:cNvPr id="0" name=""/>
        <dsp:cNvSpPr/>
      </dsp:nvSpPr>
      <dsp:spPr>
        <a:xfrm>
          <a:off x="1561408" y="402838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Психокоррекция</a:t>
          </a:r>
          <a:endParaRPr lang="ru-RU" sz="1400" kern="1200" dirty="0"/>
        </a:p>
      </dsp:txBody>
      <dsp:txXfrm>
        <a:off x="1621247" y="4088219"/>
        <a:ext cx="2331918" cy="1106120"/>
      </dsp:txXfrm>
    </dsp:sp>
    <dsp:sp modelId="{8797E75D-9928-4309-9585-D84EC441350D}">
      <dsp:nvSpPr>
        <dsp:cNvPr id="0" name=""/>
        <dsp:cNvSpPr/>
      </dsp:nvSpPr>
      <dsp:spPr>
        <a:xfrm>
          <a:off x="752946" y="154019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Психологическое просвещение</a:t>
          </a:r>
        </a:p>
      </dsp:txBody>
      <dsp:txXfrm>
        <a:off x="812785" y="1600029"/>
        <a:ext cx="2331918" cy="11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BD82-D673-4B15-A468-A3D6C2509E4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61E4-DC38-49B0-A606-589422324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ПСИХОЛОГИЧЕСКОЕ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ОПРОВОЖДЕНИЕ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в условиях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МАОУ «Школа-интернат № 4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обучающихся с ограниченными возможностями здоровья» г.Перми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13394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Педагог-психолог</a:t>
            </a:r>
          </a:p>
          <a:p>
            <a:pPr algn="r">
              <a:spcBef>
                <a:spcPts val="0"/>
              </a:spcBef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МАОУ «Школа-интернат № 4 </a:t>
            </a:r>
            <a:b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для обучающихся с ограниченными </a:t>
            </a:r>
            <a:endParaRPr lang="ru-RU" sz="1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возможностями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здоровья» </a:t>
            </a:r>
            <a:r>
              <a:rPr lang="ru-RU" sz="1400" b="1" i="1" dirty="0" err="1">
                <a:solidFill>
                  <a:schemeClr val="tx2">
                    <a:lumMod val="50000"/>
                  </a:schemeClr>
                </a:solidFill>
              </a:rPr>
              <a:t>г.Перми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Орехова Ирина Викторовна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82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Теоретико-прикладной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семинар для административных команд и педагогов ресурсных центров (школ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), опорных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площадок по теме: «Организация деятельности по научно-методическому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и педагогическому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сопровождению Ресурсных центров ГКБОУ «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Общеобразовательная школа-интернат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» и МАОУ «Школа № 7 для обучающихся с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ограниченными возможностями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здоровья» г. Березники и их сетевых сообществ (школ) для работы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 детьми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 ограниченными возможностями здоровья в рамках федерального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проекта «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Современная школа» национального проекта «Образование», реализующегося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в Пермском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крае»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381328"/>
            <a:ext cx="182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23 ноября 2021г.</a:t>
            </a:r>
          </a:p>
        </p:txBody>
      </p:sp>
    </p:spTree>
    <p:extLst>
      <p:ext uri="{BB962C8B-B14F-4D97-AF65-F5344CB8AC3E}">
        <p14:creationId xmlns:p14="http://schemas.microsoft.com/office/powerpoint/2010/main" val="11961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80512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Психопрофилактика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 и просвещение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авитального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 поведения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Групповые занятия по программам: - «Психологическое здоровье» (Психология общения, познание себя, профориентация, профилактика СЗЗ)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«Тропинка к своему Я»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«Я — подросток. Встреча с самим собой»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«Первый раз в 5 класс»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«Психология общения»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«Готовимся к экзаменам с интересом»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«Познай себя»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«Я учусь управлять собой»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Цикл тренингов для родителей «В поисках взаимопонимания»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жестокого обращения с несовершеннолетними (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Круглые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столы «Психолого-педагогический практикум» для родителей: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- Эмоциональное выгорание родителей, воспитывающих ребенка с ТМНР»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- Домашняя аптечка «Поведение в экстремальных ситуациях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насилия в школьной среде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Курс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тренинговых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занятий на стабилизацию эмоционального фона в классах по итогам проведенного мониторинга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«Неделя профилактики правонарушений и преступлений обучающихся»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Неделя психологии «Жизнь хороша, жить хорошо»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Уроки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кибербезопасности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Акции, посвященные телефону доверия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Арт-терапевтическая студия для педагогов «Феникс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Курс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тренинговых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занятий на стабилизацию эмоционального фона в классах по итогам проведенного мониторинга.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Организация и проведение тематических родительских собраний: «Безопасность сети интернет», «Телефон доверия», «Возможные причины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девиантного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поведения подростков с ограниченными возможностями здоровья», «Что такое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буллинг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и чем он отличается от обычных конфликтов между детьми в школе?».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правонарушений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потребления ПАВ 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Групповые занятия по программам: - «Психологическое здоровье» (Психология общения, познание себя, профориентация, профилактика СЗЗ)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Цикл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тренингов для родителей «В поисках взаимопонимания»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Мои рисунки\2011-2012 уч.г\разминка октябрь 2011\IMG_02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1876" r="11869"/>
          <a:stretch/>
        </p:blipFill>
        <p:spPr bwMode="auto">
          <a:xfrm>
            <a:off x="755576" y="260648"/>
            <a:ext cx="7855132" cy="609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53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156" y="188640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Деятельность педагога-психолога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регламентируется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Положением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 службе практической психологии в системе Министерства образования Российской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Положением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 службе практической психологии в системе образования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Пермского края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Положением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психолого-педагогической службе МАОУ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школы-интерната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№4.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Требованиями Федерального стандарта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43" y="1573635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психологической службы: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Содействие психическому и личностному развитию обучающихся, создание условий для развития и успешной реабилитации участников образовательного процесса в условиях МАОУ «Школа-интернат №4 для обучающихся с ограниченными возможностями здоровья»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г.Перми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80" y="2564904"/>
            <a:ext cx="8501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Организовать психолого-педагогическое сопровождение обучающихся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Проводить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профориентационную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работу с обучающимися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Организовать и систематизировать работу специалистов по раннему выявлению детского и семейного неблагополучия, реализацию системы трехуровневой психологической помощи детям и семьям; систематизировать алгоритм работы педагога-психолога в ИС Траектория.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Проводить мероприятия по профилактике риска потребления ПАВ несовершеннолетними с ограниченными возможностями здоровья, вовлечения несовершеннолетних с ограниченными возможностями здоровья в группы деструктивной направленности, в том числе в социальных сетях.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Создавать условия для полноценного развития и реабилитации всех участников образовательного процесса, создать принимающую, комфортную и открытую атмосферу в образовательном учреждении.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Повышать родительскую компетенцию в вопросах развития, воспитания, обучения детей с ограниченными возможностями здоровья.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Просвещать педагогический коллектив в вопросах развития, воспитания, обучения детей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Проводить мероприятия по профилактике эмоционального выгорания педагогов и родителей, воспитывающих детей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Повышать профессиональную компетентность педагогов-психологов в работе с несовершеннолетними с ограниченными возможностями здоровья и их семьями.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Оказывать консультативную помощь жителям Орджоникидзевского района по вопросам обучения, воспитания, развития и социализации детей с ограниченными возможностями здоровья и детей, испытывающих трудности в освоении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837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Организация психологического сопровождения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27102"/>
              </p:ext>
            </p:extLst>
          </p:nvPr>
        </p:nvGraphicFramePr>
        <p:xfrm>
          <a:off x="395536" y="1412776"/>
          <a:ext cx="81906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6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7474"/>
            <a:ext cx="5832648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ПСИХОДИАГНОСТИКА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248113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1. Мониторинг эмоционального неблагополучия учащихся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Мониторинг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адаптации учащихся 1-х, 5-х, 10-х классов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и вновь прибывших детей к школе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3. Мониторинг насилия в школьной среде.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4. Мониторинг УУД, БУД и познавательных процессов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Профориентационная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диагностика обучающихся 5-9 классов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Групповая диагностика детей по запросу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ОУ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Индивидуальная диагностика детей по запросу ОУ</a:t>
            </a:r>
          </a:p>
          <a:p>
            <a:pPr marL="0" indent="0">
              <a:lnSpc>
                <a:spcPct val="17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2" y="0"/>
            <a:ext cx="1751972" cy="26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ПСИХОКОРРЕКЦИОННАЯ РАБОТА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5904656" cy="4525963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17 программам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психокорекционная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помощь ведется в течение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учебного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 программ краткосрочных курсов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Профилактические и коррекционно-развивающие индивидуальные и групповые занятия с обучающимися с ограниченными возможностями здоровья и их семьями с риском детского и семейного неблагополучия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1999882" cy="25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16" y="3436590"/>
            <a:ext cx="2779192" cy="21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3956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32777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71" y="3068960"/>
            <a:ext cx="62912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383"/>
            <a:ext cx="6624736" cy="626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051720" y="1484784"/>
            <a:ext cx="1080120" cy="18800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484784"/>
            <a:ext cx="1080120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635896" y="4581128"/>
            <a:ext cx="194421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042" y="94803"/>
            <a:ext cx="49214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Свою эффективность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показали: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Телесно-ориентированные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техники (двигательная коррекция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 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тренинговые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занятия.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Нейропсихологические подходы к организации коррекционных занятий, в том числе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кинезиологические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и мозжечковая стимуляция.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АРТ-техники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Песочная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терапия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Сенсорная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комната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Методы БОС 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Программно-индикаторное устройство «Волна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Современные настольные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психологические игры</a:t>
            </a: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0"/>
            <a:ext cx="234463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1681473"/>
            <a:ext cx="2354478" cy="161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4728081"/>
            <a:ext cx="2321439" cy="2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46" y="4576099"/>
            <a:ext cx="3000230" cy="23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75" y="4514388"/>
            <a:ext cx="1616307" cy="232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81" y="3428206"/>
            <a:ext cx="1763688" cy="19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/>
          <a:stretch/>
        </p:blipFill>
        <p:spPr bwMode="auto">
          <a:xfrm>
            <a:off x="0" y="4653136"/>
            <a:ext cx="2499127" cy="22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42" y="4728081"/>
            <a:ext cx="1449821" cy="2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3244335"/>
            <a:ext cx="2377706" cy="16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82" y="2108715"/>
            <a:ext cx="1763689" cy="13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46" y="-99392"/>
            <a:ext cx="1830123" cy="125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1" y="874644"/>
            <a:ext cx="1789945" cy="123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60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Консультирование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Индивидуальное и групповое консультирование родителей (законных представителей), учащихся,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педагогов.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Например 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родителями: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-индивидуальное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 групповое консультирование родителей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стенда для родителей и обучающихся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психологической страницы на сайте школы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Круглые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столы «Психолого-педагогический практикум»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родителей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-выступление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общешкольных и классных родительских  собраниях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-Родительский клуб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Работа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 населением Орджоникидзевского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района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Консультационный пункт по вопросам обучения, воспитания, развития и социализации детей с ограниченными возможностями здоровья и детей, испытывающих трудности в освоении образовательных программ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36552"/>
            <a:ext cx="3393193" cy="25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2" y="4259819"/>
            <a:ext cx="3393257" cy="25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24" y="4358274"/>
            <a:ext cx="2461224" cy="234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847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ПСИХОЛОГИЧЕСКОЕ СОПРОВОЖДЕНИЕ в условиях  МАОУ «Школа-интернат № 4  для обучающихся с ограниченными возможностями здоровья» г.Перми </vt:lpstr>
      <vt:lpstr>Презентация PowerPoint</vt:lpstr>
      <vt:lpstr>Организация психологического сопровождения</vt:lpstr>
      <vt:lpstr>ПСИХОДИАГНОСТИКА</vt:lpstr>
      <vt:lpstr>ПСИХОКОРРЕКЦИОННАЯ РАБОТА</vt:lpstr>
      <vt:lpstr>Презентация PowerPoint</vt:lpstr>
      <vt:lpstr>Презентация PowerPoint</vt:lpstr>
      <vt:lpstr>Презентация PowerPoint</vt:lpstr>
      <vt:lpstr>Консультирование  </vt:lpstr>
      <vt:lpstr>Психопрофилактика  и просвещение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в условиях  МБС(К)ОУ«Общеобразовательная школа-интернат №6 V вида» г.Перми. </dc:title>
  <cp:lastModifiedBy>Ирина</cp:lastModifiedBy>
  <cp:revision>80</cp:revision>
  <dcterms:modified xsi:type="dcterms:W3CDTF">2021-11-23T12:11:09Z</dcterms:modified>
</cp:coreProperties>
</file>