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71" r:id="rId5"/>
    <p:sldId id="277" r:id="rId6"/>
    <p:sldId id="27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F6AE-568C-4572-85F8-82B30D976A34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7DF-A4D0-4695-A776-68E4FAA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обучения учащихся с НОДА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3651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/>
              <a:t>Пешкова Л.П.</a:t>
            </a:r>
          </a:p>
          <a:p>
            <a:pPr algn="r"/>
            <a:r>
              <a:rPr lang="ru-RU" sz="2000" i="1" dirty="0" smtClean="0"/>
              <a:t>Учитель-логопед</a:t>
            </a: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МБОУ «Школа-интернат № 4 для обучающихся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/>
              <a:t>ограниченными возможностями здоровья» </a:t>
            </a:r>
            <a:r>
              <a:rPr lang="ru-RU" dirty="0" err="1"/>
              <a:t>г.Перми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32500" lnSpcReduction="20000"/>
          </a:bodyPr>
          <a:lstStyle/>
          <a:p>
            <a:r>
              <a:rPr lang="ru-RU" b="1" u="sng" dirty="0" smtClean="0">
                <a:hlinkClick r:id=""/>
              </a:rPr>
              <a:t>ВАРИАНТ 6.3   (6.4)</a:t>
            </a:r>
            <a:r>
              <a:rPr lang="ru-RU" dirty="0" smtClean="0">
                <a:hlinkClick r:id=""/>
              </a:rPr>
              <a:t>	1204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ОБЩЕНИЕ И ЧТЕНИЕ. 1 ДОПОЛНИТЕЛЬНЫЙ, 1 КЛАССЫ</a:t>
            </a:r>
            <a:r>
              <a:rPr lang="ru-RU" dirty="0" smtClean="0">
                <a:hlinkClick r:id=""/>
              </a:rPr>
              <a:t>	1204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ПИСЬМО. 1 ДОПОЛНИТЕЛЬНЫЙ, 1 КЛАССЫ</a:t>
            </a:r>
            <a:r>
              <a:rPr lang="ru-RU" dirty="0" smtClean="0">
                <a:hlinkClick r:id=""/>
              </a:rPr>
              <a:t>	1251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МАТЕМАТИЧЕСКИЕ ПРЕДСТАВЛЕНИЯ. 1 ДОПОЛНИТЕЛЬНЫЙ, 1 КЛАССЫ</a:t>
            </a:r>
            <a:r>
              <a:rPr lang="ru-RU" dirty="0" smtClean="0">
                <a:hlinkClick r:id=""/>
              </a:rPr>
              <a:t>	1271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РАЗВИТИЕ РЕЧИ И ОКРУЖАЮЩИЙ ПРИРОДНЫЙ МИР. 1 ДОПОЛНИТЕЛЬНЫЙ, 1 КЛАССЫ</a:t>
            </a:r>
            <a:r>
              <a:rPr lang="ru-RU" dirty="0" smtClean="0">
                <a:hlinkClick r:id=""/>
              </a:rPr>
              <a:t>	1335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ЖИЗНЕДЕЯТЕЛЬНОСТЬ ЧЕЛОВЕКА. 1 ДОПОЛНИТЕЛЬНЫЙ, 1 КЛАССЫ</a:t>
            </a:r>
            <a:r>
              <a:rPr lang="ru-RU" dirty="0" smtClean="0">
                <a:hlinkClick r:id=""/>
              </a:rPr>
              <a:t>	1379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САМООБСЛУЖИВАНИЕ. 1 ДОПОЛНИТЕЛЬНЫЙ, 1 КЛАССЫ</a:t>
            </a:r>
            <a:r>
              <a:rPr lang="ru-RU" dirty="0" smtClean="0">
                <a:hlinkClick r:id=""/>
              </a:rPr>
              <a:t>	1442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МУЗЫКА. ДОПОЛНИТЕЛЬНЫЙ, 1 КЛАССЫ</a:t>
            </a:r>
            <a:r>
              <a:rPr lang="ru-RU" dirty="0" smtClean="0">
                <a:hlinkClick r:id=""/>
              </a:rPr>
              <a:t>	1481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ИЗОБРАЗИТЕЛЬНОЕ ИСКУССТВО. 1 ДОПОЛНИТЕЛЬНЫЙ, 1 КЛАССЫ</a:t>
            </a:r>
            <a:r>
              <a:rPr lang="ru-RU" dirty="0" smtClean="0">
                <a:hlinkClick r:id=""/>
              </a:rPr>
              <a:t>	1507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ПРЕДМЕТНЫЕ ДЕЙСТВИЯ. 1 ДОПОЛНИТЕЛЬНЫЙ,  1 КЛАССЫ</a:t>
            </a:r>
            <a:r>
              <a:rPr lang="ru-RU" dirty="0" smtClean="0">
                <a:hlinkClick r:id=""/>
              </a:rPr>
              <a:t>	1576</a:t>
            </a:r>
            <a:endParaRPr lang="ru-RU" dirty="0" smtClean="0"/>
          </a:p>
          <a:p>
            <a:r>
              <a:rPr lang="ru-RU" u="sng" dirty="0" smtClean="0">
                <a:hlinkClick r:id=""/>
              </a:rPr>
              <a:t>АДАПТИВНАЯ ФИЗИЧЕСКАЯ КУЛЬТУРА. 1 ДОПОЛНИТЕЛЬНЫЙ,  1 КЛАССЫ</a:t>
            </a:r>
            <a:r>
              <a:rPr lang="ru-RU" dirty="0" smtClean="0">
                <a:hlinkClick r:id=""/>
              </a:rPr>
              <a:t>	1600</a:t>
            </a:r>
            <a:endParaRPr lang="ru-RU" dirty="0" smtClean="0"/>
          </a:p>
          <a:p>
            <a:r>
              <a:rPr lang="ru-RU" sz="4300" b="1" u="sng" dirty="0" smtClean="0">
                <a:hlinkClick r:id=""/>
              </a:rPr>
              <a:t>ПРИМЕРНЫЕ РАБОЧИЕ ПРОГРАММЫ КОРРЕКЦИОННЫХ КУРСОВ</a:t>
            </a:r>
            <a:r>
              <a:rPr lang="ru-RU" sz="4300" dirty="0" smtClean="0">
                <a:hlinkClick r:id=""/>
              </a:rPr>
              <a:t>	1632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ВАРИАНТ 6.2</a:t>
            </a:r>
            <a:r>
              <a:rPr lang="ru-RU" sz="4300" dirty="0" smtClean="0">
                <a:hlinkClick r:id=""/>
              </a:rPr>
              <a:t>	1632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ИНДИВИДУАЛЬНЫЕ И ГРУППОВЫЕ КОРРЕКЦИОННО-РАЗВИВАЮЩИЕ ЗАНЯТИЯ. 1 ДОПОЛНИТЕЛЬНЫЙ КЛАСС</a:t>
            </a:r>
            <a:r>
              <a:rPr lang="ru-RU" sz="4300" dirty="0" smtClean="0">
                <a:hlinkClick r:id=""/>
              </a:rPr>
              <a:t>	1632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ИНДИВИДУАЛЬНЫЕ И ГРУППОВЫЕ КОРРЕКЦИОННО-РАЗВИВАЮЩИЕ ЗАНЯТИЯ. 1 КЛАСС</a:t>
            </a:r>
            <a:r>
              <a:rPr lang="ru-RU" sz="4300" dirty="0" smtClean="0">
                <a:hlinkClick r:id=""/>
              </a:rPr>
              <a:t>	1650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ВАРИАНТ 6.2. ЗПР</a:t>
            </a:r>
            <a:r>
              <a:rPr lang="ru-RU" sz="4300" dirty="0" smtClean="0">
                <a:hlinkClick r:id=""/>
              </a:rPr>
              <a:t>	1674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ПСИХОМОТОРИКА. 1 ДОПОЛНИТЕЛЬНЫЙ КЛАСС</a:t>
            </a:r>
            <a:r>
              <a:rPr lang="ru-RU" sz="4300" dirty="0" smtClean="0">
                <a:hlinkClick r:id=""/>
              </a:rPr>
              <a:t>	1674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РАЗВИТИЕ МАНУАЛЬНОЙ ДЕЯТЕЛЬНОСТИ. 1 КЛАСС</a:t>
            </a:r>
            <a:r>
              <a:rPr lang="ru-RU" sz="4300" dirty="0" smtClean="0">
                <a:hlinkClick r:id=""/>
              </a:rPr>
              <a:t>	1700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ВАРИАНТ 6.3</a:t>
            </a:r>
            <a:r>
              <a:rPr lang="ru-RU" sz="4300" dirty="0" smtClean="0">
                <a:hlinkClick r:id=""/>
              </a:rPr>
              <a:t>	1724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ИНДИВИДУАЛЬНЫЕ И ГРУППОВЫЕ КОРРЕКЦИОННО-РАЗВИВАЮЩИЕ ЗАНЯТИЯ. 1 ДОПОЛНИТЕЛЬНЫЙ КЛАСС</a:t>
            </a:r>
            <a:r>
              <a:rPr lang="ru-RU" sz="4300" dirty="0" smtClean="0">
                <a:hlinkClick r:id=""/>
              </a:rPr>
              <a:t>	1724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ИНДИВИДУАЛЬНЫЕ И ГРУППОВЫЕ КОРРЕКЦИОННО-РАЗВИВАЮЩИЕ ЗАНЯТИЯ. 1 КЛАСС</a:t>
            </a:r>
            <a:r>
              <a:rPr lang="ru-RU" sz="4300" dirty="0" smtClean="0">
                <a:hlinkClick r:id=""/>
              </a:rPr>
              <a:t>	1775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ВАРИАНТ 6.4</a:t>
            </a:r>
            <a:r>
              <a:rPr lang="ru-RU" sz="4300" dirty="0" smtClean="0">
                <a:hlinkClick r:id=""/>
              </a:rPr>
              <a:t>	1828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ИНДИВИДУАЛЬНЫЕ И ГРУППОВЫЕ КОРРЕКЦИОННО-РАЗВИВАЮЩИЕ ЗАНЯТИЯ. 1 ДОПОЛНИТЕЛЬНЫЙ  КЛАСС</a:t>
            </a:r>
            <a:r>
              <a:rPr lang="ru-RU" sz="4300" dirty="0" smtClean="0">
                <a:hlinkClick r:id=""/>
              </a:rPr>
              <a:t>	1828</a:t>
            </a:r>
            <a:endParaRPr lang="ru-RU" sz="4300" dirty="0" smtClean="0"/>
          </a:p>
          <a:p>
            <a:r>
              <a:rPr lang="ru-RU" sz="4300" u="sng" dirty="0" smtClean="0">
                <a:hlinkClick r:id=""/>
              </a:rPr>
              <a:t>ИНДИВИДУАЛЬНЫЕ И ГРУППОВЫЕ КОРРЕКЦИОННО-РАЗВИВАЮЩИЕ ЗАНЯТИЯ. 1 КЛАСС</a:t>
            </a:r>
            <a:r>
              <a:rPr lang="ru-RU" sz="4300" dirty="0" smtClean="0">
                <a:hlinkClick r:id=""/>
              </a:rPr>
              <a:t>	1903</a:t>
            </a:r>
            <a:endParaRPr lang="ru-RU" sz="4300" dirty="0" smtClean="0"/>
          </a:p>
          <a:p>
            <a:r>
              <a:rPr lang="ru-RU" sz="4300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МАНУАЛЬНОЙ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892480" cy="6309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страдающие ДЦП, ограничены в своей предметно-практической деятельности, что обуславливает недостаточное развитие  предметного восприятия. Двигательная недостаточность затрудняет манипуляцию с предметами, их восприятие на ощупь. Сочетание этих нарушений с недоразвитием зрительно-моторной координации и речи препятствует развитию познавательной деятельности. Известно, что проекция  кисти руки в двигательной области коры головного мозга занимает более трети общей площади и чрезвычайно близка к моторной речевой зоне. Исследованиями ученых была подтверждена связь интеллектуального развития и пальцевой моторики. В литературе последних лет описаны приемы работы по развитию моторики у детей с различными нарушениями. Систематические упражнения по тренировке движений пальцев не только оказывают стимулирующее влияние на развитие речи, но и, по мнению Кольцовой М.М., являются мощным средством повышения работоспособности головного мозга.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Мануальная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реализуемая руками.	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программы развития мануальной деятельности является коррекция нарушений мануальной деятельности и формирование предпосылок социально-бытовой адаптации обучающихся с ДЦП  на специальных занятиях.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ru-RU" sz="1200" b="1" i="1" u="sng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200" b="1" i="1" u="sng" dirty="0">
                <a:latin typeface="Times New Roman" pitchFamily="18" charset="0"/>
                <a:cs typeface="Times New Roman" pitchFamily="18" charset="0"/>
              </a:rPr>
              <a:t>программы занятий по развитию мануальной деятельности включает в себя следующие направления работы: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коррекция нарушений и развитие зрительного, слухового, тактильного, кинестетического восприятия (цвет, форма, размер, тяжесть предметов; характеристики предмета, выявляемые при ощупывании; пространственная ориентировка и пространственные представления; коррекция нарушений и развитие дифференцированного слухового восприятия и фонематического слуха);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коррекция нарушений и развитие мелкой моторики и зрительно-пространственной координации (пальчиковые игры, пальчиковый массаж и бассейн, конструирование из мелких деталей, лепка, рисование, шнуровка, соотносящие действия, складывание разрезных картинок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коррекция нарушений и развитие мыслительных операций анализа и синтеза (классификации, систематизации, дифференциации), а также внимания и памяти.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774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ОЩУЩЕНИЕ, ОСЯЗАНИЕ И ОРИЕНТИРОВКА В ПРОСТРАНСТВЕ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Поскольку развитие пространственно-временных представлений  является базисной основой для формирования знаний и навыков в различных видах учебной деятельности, педагогические воздействия по его развитию и нормализации выделяются в качестве одной из важнейших задач коррекционной работы с детьми с НОДА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коррекционного курса «Ощущение, осязание и ориентировка в пространстве» является максимально возможная коррекция мыслительных операций, составляющих содержание пространственного мышления.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коррекционного курса: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развитие зрительного восприятия цветов: различение, называние, классификация по цвету,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рядообразование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 интенсивности по цвету;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развитие зрительного и осязательного восприятия форм: различение, называние, классификация, трансформация, сравнение по величине,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рядообразование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 величине;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развитие зрительного и осязательного восприятия фактуры предметов: различение, называние, классификация;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развитие зрительного и осязательного восприятия пространственных отношений: понимание, называние, ориентирование, трансформация;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формирование представлений о времени: название времен года, название временных интервалов и их отличительные признаки, сравнение временных интервалов по продолжительности;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формирование навыков пространственной ориентировки в книге, тетради, альбоме.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СИПР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Общие сведения о ребёнке</a:t>
            </a: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Психолого-педагогическая характеристика</a:t>
            </a: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Индивидуальный учебный план</a:t>
            </a: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Содержание образования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4.1. Базовые учебные действия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4.2 .Содержание учебных предметов и коррекционных курсов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4.3 Внеурочная деятельность</a:t>
            </a: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Специалисты, участвующие в реализации СИПР</a:t>
            </a: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Программа сотрудничества с семьей</a:t>
            </a: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Перечень необходимых технических средств и дидактических материалов</a:t>
            </a: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СИПР</a:t>
            </a: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Средства мониторинга и оценки динамики обучения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АЛЬТЕРНАТИВНАЯ КОММУНИКАЦИЯ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71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  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образовательно-коррекционной работы с учетом специфики учебного предмета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задачами коррекционной работы являются выбор доступного ребенку средства невербальной коммуникации, овладение выбранным средством коммуникации и использование его для решения соответствующих возрасту житейских задач.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V\Desktop\Ja_govorju_rebenok_v_shkole\0 - 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0324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\Desktop\Ja_govorju_rebenok_v_shkole\0 - 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32656"/>
            <a:ext cx="3977859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utism.dety38.ru/wp-content/uploads/2016/12/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312368" cy="5644768"/>
          </a:xfrm>
          <a:prstGeom prst="rect">
            <a:avLst/>
          </a:prstGeom>
          <a:noFill/>
        </p:spPr>
      </p:pic>
      <p:sp>
        <p:nvSpPr>
          <p:cNvPr id="2052" name="AutoShape 4" descr="  Говори Молча: Аутизм Диалог – скриншот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  Говори Молча: Аутизм Диалог – скриншот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is4.mzstatic.com/image/thumb/Purple3/v4/72/6e/19/726e19a3-a42e-2de2-1afb-8a910c746d14/source/480x360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896544" cy="489654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Приложение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“Говори Молча”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- это коммуникатор от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Kids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разработанный для детей с проблемами речи (аутизм, синдром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дауна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афазия, алалия,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аспергер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апраксия)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s53.radikal.ru/i142/1207/03/1609d33f1c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488832" cy="1812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hop.tso.com.ua/image/cache/catalog/desks%20for%20disabled%20/9-1000x1340.jpg"/>
          <p:cNvPicPr>
            <a:picLocks noChangeAspect="1" noChangeArrowheads="1"/>
          </p:cNvPicPr>
          <p:nvPr/>
        </p:nvPicPr>
        <p:blipFill>
          <a:blip r:embed="rId2" cstate="print"/>
          <a:srcRect l="-1235" t="17505" b="11785"/>
          <a:stretch>
            <a:fillRect/>
          </a:stretch>
        </p:blipFill>
        <p:spPr bwMode="auto">
          <a:xfrm>
            <a:off x="1619672" y="620688"/>
            <a:ext cx="6058527" cy="5670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Рисунок 3" descr="C:\Users\V\Desktop\1д\IMAG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51834"/>
            <a:ext cx="3744143" cy="57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dobrota.ru/UserFiles/Image/new3/img6323_42566_big.jpg"/>
          <p:cNvPicPr>
            <a:picLocks noChangeAspect="1" noChangeArrowheads="1"/>
          </p:cNvPicPr>
          <p:nvPr/>
        </p:nvPicPr>
        <p:blipFill>
          <a:blip r:embed="rId2" cstate="print"/>
          <a:srcRect r="9054"/>
          <a:stretch>
            <a:fillRect/>
          </a:stretch>
        </p:blipFill>
        <p:spPr bwMode="auto">
          <a:xfrm>
            <a:off x="2987824" y="980728"/>
            <a:ext cx="3456384" cy="489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1.u-mama.ru/187/f7d/d81/258fdd0cc4531a6944b258efbc28e4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8340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dn2.static1-sima-land.com/items/2007659/0/1600.jpg"/>
          <p:cNvPicPr>
            <a:picLocks noChangeAspect="1" noChangeArrowheads="1"/>
          </p:cNvPicPr>
          <p:nvPr/>
        </p:nvPicPr>
        <p:blipFill>
          <a:blip r:embed="rId2" cstate="print"/>
          <a:srcRect l="4757" t="9526" b="12965"/>
          <a:stretch>
            <a:fillRect/>
          </a:stretch>
        </p:blipFill>
        <p:spPr bwMode="auto">
          <a:xfrm>
            <a:off x="755576" y="276503"/>
            <a:ext cx="7871247" cy="6405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soroka-beloboka.ru/soroka/i/at/13c8ca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80728"/>
            <a:ext cx="8154889" cy="465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:\Академия Просвещения\!!!Конкурсы\2016\!!!ОВЗ_1-август_2016\I этап_23 ноября 2016\Согласование программ\Новая папка\jpeg\obl-progr_narushenia_oporn_dv_apparat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/>
          <a:stretch/>
        </p:blipFill>
        <p:spPr bwMode="auto">
          <a:xfrm>
            <a:off x="2051720" y="0"/>
            <a:ext cx="475252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760640"/>
          </a:xfrm>
        </p:spPr>
        <p:txBody>
          <a:bodyPr>
            <a:noAutofit/>
          </a:bodyPr>
          <a:lstStyle/>
          <a:p>
            <a:r>
              <a:rPr lang="ru-RU" sz="1100" u="sng" dirty="0">
                <a:hlinkClick r:id=""/>
              </a:rPr>
              <a:t>ПОЯСНИТЕЛЬНАЯ ЗАПИСКА</a:t>
            </a:r>
            <a:r>
              <a:rPr lang="ru-RU" sz="1100" dirty="0">
                <a:hlinkClick r:id=""/>
              </a:rPr>
              <a:t>	5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ПРИМЕРНЫЕ РАБОЧИЕ ПРОГРАММЫ</a:t>
            </a:r>
            <a:r>
              <a:rPr lang="ru-RU" sz="1100" dirty="0">
                <a:hlinkClick r:id=""/>
              </a:rPr>
              <a:t>	15</a:t>
            </a:r>
            <a:endParaRPr lang="ru-RU" sz="1100" dirty="0"/>
          </a:p>
          <a:p>
            <a:r>
              <a:rPr lang="ru-RU" sz="1100" b="1" u="sng" dirty="0">
                <a:hlinkClick r:id=""/>
              </a:rPr>
              <a:t>ВАРИАНТ 6.2</a:t>
            </a:r>
            <a:r>
              <a:rPr lang="ru-RU" sz="1100" dirty="0">
                <a:hlinkClick r:id=""/>
              </a:rPr>
              <a:t>	15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РУССКИЙ ЯЗЫК. 1 ДОПОЛНИТЕЛЬНЫЙ,  1 КЛАССЫ</a:t>
            </a:r>
            <a:r>
              <a:rPr lang="ru-RU" sz="1100" dirty="0">
                <a:hlinkClick r:id=""/>
              </a:rPr>
              <a:t>	15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ЛИТЕРАТУРНОЕ ЧТЕНИЕ. 1 ДОПОЛНИТЕЛЬНЫЙ,  1 КЛАССЫ</a:t>
            </a:r>
            <a:r>
              <a:rPr lang="ru-RU" sz="1100" dirty="0">
                <a:hlinkClick r:id=""/>
              </a:rPr>
              <a:t>	81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МАТЕМАТИКА. 1 ДОПОЛНИТЕЛЬНЫЙ  КЛАСС</a:t>
            </a:r>
            <a:r>
              <a:rPr lang="ru-RU" sz="1100" dirty="0">
                <a:hlinkClick r:id=""/>
              </a:rPr>
              <a:t>	180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МАТЕМАТИКА. 1 КЛАСС</a:t>
            </a:r>
            <a:r>
              <a:rPr lang="ru-RU" sz="1100" dirty="0">
                <a:hlinkClick r:id=""/>
              </a:rPr>
              <a:t>	212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ОКРУЖАЮЩИЙ МИР (ЧЕЛОВЕК, ПРИРОДА, ОБЩЕСТВО). 1  ДОПОЛНИТЕЛЬНЫЙ КЛАСС</a:t>
            </a:r>
            <a:r>
              <a:rPr lang="ru-RU" sz="1100" dirty="0">
                <a:hlinkClick r:id=""/>
              </a:rPr>
              <a:t>	257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ОКРУЖАЮЩИЙ МИР (ЧЕЛОВЕК, ПРИРОДА, ОБЩЕСТВО). 1 КЛАСС</a:t>
            </a:r>
            <a:r>
              <a:rPr lang="ru-RU" sz="1100" dirty="0">
                <a:hlinkClick r:id=""/>
              </a:rPr>
              <a:t>	277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МУЗЫКА. 1 ДОПОЛНИТЕЛЬНЫЙ КЛАСС</a:t>
            </a:r>
            <a:r>
              <a:rPr lang="ru-RU" sz="1100" dirty="0">
                <a:hlinkClick r:id=""/>
              </a:rPr>
              <a:t>	297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МУЗЫКА. 1 КЛАСС</a:t>
            </a:r>
            <a:r>
              <a:rPr lang="ru-RU" sz="1100" dirty="0">
                <a:hlinkClick r:id=""/>
              </a:rPr>
              <a:t>	307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ИЗОБРАЗИТЕЛЬНОЕ ИСКУССТВО. 1 ДОПОЛНИТЕЛЬНЫЙ  КЛАСС</a:t>
            </a:r>
            <a:r>
              <a:rPr lang="ru-RU" sz="1100" dirty="0">
                <a:hlinkClick r:id=""/>
              </a:rPr>
              <a:t>	317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ИЗОБРАЗИТЕЛЬНОЕ ИСКУССТВО. 1 КЛАСС</a:t>
            </a:r>
            <a:r>
              <a:rPr lang="ru-RU" sz="1100" dirty="0">
                <a:hlinkClick r:id=""/>
              </a:rPr>
              <a:t>	326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ТЕХНОЛОГИЯ (ТРУД). 1 ДОПОЛНИТЕЛЬНЫЙ  КЛАСС</a:t>
            </a:r>
            <a:r>
              <a:rPr lang="ru-RU" sz="1100" dirty="0">
                <a:hlinkClick r:id=""/>
              </a:rPr>
              <a:t>	335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ТЕХНОЛОГИЯ (ТРУД). 1 КЛАСС</a:t>
            </a:r>
            <a:r>
              <a:rPr lang="ru-RU" sz="1100" dirty="0">
                <a:hlinkClick r:id=""/>
              </a:rPr>
              <a:t>	349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ФИЗИЧЕСКАЯ КУЛЬТУРА (АДАПТИВНАЯ ФИЗИЧЕСКАЯ КУЛЬТУРА). 1 ДОПОЛНИТЕЛЬНЫЙ  КЛАСС</a:t>
            </a:r>
            <a:r>
              <a:rPr lang="ru-RU" sz="1100" dirty="0">
                <a:hlinkClick r:id=""/>
              </a:rPr>
              <a:t>	367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ФИЗИЧЕСКАЯ КУЛЬТУРА (АДАПТИВНАЯ ФИЗИЧЕСКАЯ КУЛЬТУРА). 1 КЛАСС</a:t>
            </a:r>
            <a:r>
              <a:rPr lang="ru-RU" sz="1100" dirty="0">
                <a:hlinkClick r:id=""/>
              </a:rPr>
              <a:t>	384</a:t>
            </a:r>
            <a:endParaRPr lang="ru-RU" sz="1100" dirty="0"/>
          </a:p>
          <a:p>
            <a:r>
              <a:rPr lang="ru-RU" sz="1100" b="1" u="sng" dirty="0">
                <a:hlinkClick r:id=""/>
              </a:rPr>
              <a:t>ВАРИАНТ 6.2. ЗПР</a:t>
            </a:r>
            <a:r>
              <a:rPr lang="ru-RU" sz="1100" dirty="0">
                <a:hlinkClick r:id=""/>
              </a:rPr>
              <a:t>	399</a:t>
            </a:r>
            <a:endParaRPr lang="ru-RU" sz="1100" dirty="0"/>
          </a:p>
          <a:p>
            <a:r>
              <a:rPr lang="ru-RU" sz="1100" b="1" u="sng" dirty="0" smtClean="0">
                <a:hlinkClick r:id=""/>
              </a:rPr>
              <a:t>ВАРИАНТ </a:t>
            </a:r>
            <a:r>
              <a:rPr lang="ru-RU" sz="1100" b="1" u="sng" dirty="0">
                <a:hlinkClick r:id=""/>
              </a:rPr>
              <a:t>6.3</a:t>
            </a:r>
            <a:r>
              <a:rPr lang="ru-RU" sz="1100" dirty="0">
                <a:hlinkClick r:id=""/>
              </a:rPr>
              <a:t>	846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РУССКИЙ ЯЗЫК. 1 ДОПОЛНИТЕЛЬНЫЙ,  1 КЛАССЫ</a:t>
            </a:r>
            <a:r>
              <a:rPr lang="ru-RU" sz="1100" dirty="0">
                <a:hlinkClick r:id=""/>
              </a:rPr>
              <a:t>	846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ЧТЕНИЕ. 1 ДОПОЛНИТЕЛЬНЫЙ,  1 КЛАССЫ</a:t>
            </a:r>
            <a:r>
              <a:rPr lang="ru-RU" sz="1100" dirty="0">
                <a:hlinkClick r:id=""/>
              </a:rPr>
              <a:t>	899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МАТЕМАТИКА. 1 ДОПОЛНИТЕЛЬНЫЙ, 1 КЛАССЫ</a:t>
            </a:r>
            <a:r>
              <a:rPr lang="ru-RU" sz="1100" dirty="0">
                <a:hlinkClick r:id=""/>
              </a:rPr>
              <a:t>	957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ОКРУЖАЮЩИЙ МИР. 1 ДОПОЛНИТЕЛЬНЫЙ, 1 КЛАССЫ</a:t>
            </a:r>
            <a:r>
              <a:rPr lang="ru-RU" sz="1100" dirty="0">
                <a:hlinkClick r:id=""/>
              </a:rPr>
              <a:t>	1004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МУЗЫКА. 1 ДОПОЛНИТЕЛЬНЫЙ,  1 КЛАССЫ</a:t>
            </a:r>
            <a:r>
              <a:rPr lang="ru-RU" sz="1100" dirty="0">
                <a:hlinkClick r:id=""/>
              </a:rPr>
              <a:t>	1059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ИЗОБРАЗИТЕЛЬНОЕ ИСКУССТВО. 1 ДОПОЛНИТЕЛЬНЫЙ,  1 КЛАССЫ</a:t>
            </a:r>
            <a:r>
              <a:rPr lang="ru-RU" sz="1100" dirty="0">
                <a:hlinkClick r:id=""/>
              </a:rPr>
              <a:t>	1085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ТЕХНОЛОГИЯ (ТРУД). 1 ДОПОЛНИТЕЛЬНЫЙ,  1 КЛАССЫ</a:t>
            </a:r>
            <a:r>
              <a:rPr lang="ru-RU" sz="1100" dirty="0">
                <a:hlinkClick r:id=""/>
              </a:rPr>
              <a:t>	1149</a:t>
            </a:r>
            <a:endParaRPr lang="ru-RU" sz="1100" dirty="0"/>
          </a:p>
          <a:p>
            <a:r>
              <a:rPr lang="ru-RU" sz="1100" u="sng" dirty="0">
                <a:hlinkClick r:id=""/>
              </a:rPr>
              <a:t>ФИЗИЧЕСКАЯ КУЛЬТУРА (АДАПТИВНАЯ ФИЗИЧЕСКАЯ КУЛЬТУРА). 1 ДОПОЛНИТЕЛЬНЫЙ,  1 КЛАССЫ</a:t>
            </a:r>
            <a:r>
              <a:rPr lang="ru-RU" sz="1100" dirty="0">
                <a:hlinkClick r:id=""/>
              </a:rPr>
              <a:t>	</a:t>
            </a:r>
            <a:r>
              <a:rPr lang="ru-RU" sz="1100" dirty="0" smtClean="0">
                <a:hlinkClick r:id=""/>
              </a:rPr>
              <a:t>1172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</TotalTime>
  <Words>57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Особенности обучения учащихся с НОДА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РАЗВИТИЕ МАНУАЛЬНОЙ ДЕЯТЕЛЬНОСТИ </vt:lpstr>
      <vt:lpstr>ОЩУЩЕНИЕ, ОСЯЗАНИЕ И ОРИЕНТИРОВКА В ПРОСТРАНСТВЕ </vt:lpstr>
      <vt:lpstr>СТРУКТУРА СИПР </vt:lpstr>
      <vt:lpstr>АЛЬТЕРНАТИВНАЯ КОММУНИКАЦИЯ </vt:lpstr>
      <vt:lpstr>Презентация PowerPoint</vt:lpstr>
      <vt:lpstr>Приложение “Говори Молча” - это коммуникатор от Indigo Kids, разработанный для детей с проблемами речи (аутизм, синдром дауна, афазия, алалия, аспергер, апраксия)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User</cp:lastModifiedBy>
  <cp:revision>19</cp:revision>
  <dcterms:created xsi:type="dcterms:W3CDTF">2017-11-21T18:10:20Z</dcterms:created>
  <dcterms:modified xsi:type="dcterms:W3CDTF">2019-09-23T11:01:40Z</dcterms:modified>
</cp:coreProperties>
</file>