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7" r:id="rId4"/>
    <p:sldId id="259" r:id="rId5"/>
    <p:sldId id="257" r:id="rId6"/>
    <p:sldId id="269" r:id="rId7"/>
    <p:sldId id="261" r:id="rId8"/>
    <p:sldId id="262" r:id="rId9"/>
    <p:sldId id="270" r:id="rId10"/>
    <p:sldId id="263" r:id="rId11"/>
    <p:sldId id="260" r:id="rId12"/>
    <p:sldId id="258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000240"/>
            <a:ext cx="7772400" cy="3143273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B050"/>
                </a:solidFill>
              </a:rPr>
              <a:t>«ШАГИ К УСПЕХУ»</a:t>
            </a:r>
            <a:br>
              <a:rPr lang="ru-RU" sz="6000" b="1" dirty="0" smtClean="0">
                <a:solidFill>
                  <a:srgbClr val="00B050"/>
                </a:solidFill>
              </a:rPr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Практико-ориентированный</a:t>
            </a:r>
            <a:br>
              <a:rPr lang="ru-RU" sz="3200" dirty="0" smtClean="0"/>
            </a:br>
            <a:r>
              <a:rPr lang="ru-RU" sz="3200" dirty="0" smtClean="0"/>
              <a:t>социально-педагогический </a:t>
            </a:r>
            <a:r>
              <a:rPr lang="ru-RU" sz="3200" dirty="0" smtClean="0"/>
              <a:t>проект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428604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Муниципальное бюджетное общеобразовательное учреждение</a:t>
            </a:r>
          </a:p>
          <a:p>
            <a:pPr algn="ctr"/>
            <a:r>
              <a:rPr lang="ru-RU" dirty="0" smtClean="0"/>
              <a:t>«Школа-интернат № 4 для обучающихся с ограниченными возможностями здоровья» г.Перми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«Шаг </a:t>
            </a:r>
            <a:r>
              <a:rPr lang="ru-RU" sz="2400" b="1" dirty="0" smtClean="0"/>
              <a:t>в </a:t>
            </a:r>
            <a:r>
              <a:rPr lang="ru-RU" sz="2400" b="1" dirty="0" smtClean="0"/>
              <a:t>профессию»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Цель–</a:t>
            </a:r>
            <a:r>
              <a:rPr lang="ru-RU" b="1" dirty="0" smtClean="0"/>
              <a:t> профессиональные пробы и погружение в профессию для  самоопределения в выборе будущей профессии! Это </a:t>
            </a:r>
            <a:r>
              <a:rPr lang="ru-RU" b="1" dirty="0" smtClean="0"/>
              <a:t>проектная линия </a:t>
            </a:r>
            <a:r>
              <a:rPr lang="ru-RU" b="1" dirty="0" smtClean="0"/>
              <a:t>пробы себя</a:t>
            </a:r>
            <a:r>
              <a:rPr lang="ru-RU" b="1" dirty="0" smtClean="0"/>
              <a:t>.</a:t>
            </a:r>
          </a:p>
          <a:p>
            <a:endParaRPr lang="ru-RU" b="1" dirty="0" smtClean="0"/>
          </a:p>
          <a:p>
            <a:pPr lvl="0"/>
            <a:r>
              <a:rPr lang="ru-RU" dirty="0" smtClean="0"/>
              <a:t>организация профессиональных проб участников  не менее 5-6 в год (по возможности проведение проб нашими выпускниками).</a:t>
            </a:r>
          </a:p>
          <a:p>
            <a:r>
              <a:rPr lang="ru-RU" dirty="0" smtClean="0"/>
              <a:t>20 старшеклассников получат опыт участия в социально-значимом труде, приобретут первичные теоретические </a:t>
            </a:r>
            <a:r>
              <a:rPr lang="ru-RU" dirty="0" smtClean="0"/>
              <a:t>знания и практические навыки в </a:t>
            </a:r>
            <a:r>
              <a:rPr lang="ru-RU" dirty="0" smtClean="0"/>
              <a:t>профессиях вожатого, пожарника, музейного работника,  журналиста, редактора газеты, получат возможность под руководством наставников приобрести практический опыт работы в данных </a:t>
            </a:r>
            <a:r>
              <a:rPr lang="ru-RU" dirty="0" smtClean="0"/>
              <a:t>профессиях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 smtClean="0"/>
              <a:t>Этапы вхождения в профессию:</a:t>
            </a:r>
            <a:endParaRPr lang="ru-RU" b="1" i="1" dirty="0" smtClean="0"/>
          </a:p>
          <a:p>
            <a:pPr lvl="0" fontAlgn="base"/>
            <a:r>
              <a:rPr lang="ru-RU" dirty="0" smtClean="0"/>
              <a:t>Психологические </a:t>
            </a:r>
            <a:r>
              <a:rPr lang="ru-RU" dirty="0" smtClean="0"/>
              <a:t>тренинги</a:t>
            </a:r>
          </a:p>
          <a:p>
            <a:pPr lvl="0" fontAlgn="base"/>
            <a:r>
              <a:rPr lang="ru-RU" dirty="0" smtClean="0"/>
              <a:t>Профориентация тестирование</a:t>
            </a:r>
          </a:p>
          <a:p>
            <a:pPr lvl="0" fontAlgn="base"/>
            <a:r>
              <a:rPr lang="ru-RU" dirty="0" err="1" smtClean="0"/>
              <a:t>Профпробы</a:t>
            </a:r>
            <a:endParaRPr lang="ru-RU" dirty="0" smtClean="0"/>
          </a:p>
          <a:p>
            <a:r>
              <a:rPr lang="ru-RU" dirty="0" smtClean="0"/>
              <a:t>Погружение </a:t>
            </a:r>
            <a:r>
              <a:rPr lang="ru-RU" dirty="0" smtClean="0"/>
              <a:t>в профессию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Механизмы и формы реализации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Через социальное партнерство</a:t>
            </a:r>
          </a:p>
          <a:p>
            <a:r>
              <a:rPr lang="ru-RU" dirty="0" smtClean="0"/>
              <a:t>Деятельность отряда «Школа вожатого» (10 чел.)</a:t>
            </a:r>
          </a:p>
          <a:p>
            <a:r>
              <a:rPr lang="ru-RU" dirty="0" smtClean="0"/>
              <a:t>«Юный пожарник» (15 чел.)</a:t>
            </a:r>
          </a:p>
          <a:p>
            <a:r>
              <a:rPr lang="ru-RU" dirty="0" smtClean="0"/>
              <a:t>Отряд волонтеров «Компромисс» (13 чел.)</a:t>
            </a:r>
          </a:p>
          <a:p>
            <a:r>
              <a:rPr lang="ru-RU" dirty="0" smtClean="0"/>
              <a:t>Экологический отряд «Радуга»</a:t>
            </a:r>
          </a:p>
          <a:p>
            <a:r>
              <a:rPr lang="ru-RU" dirty="0" smtClean="0"/>
              <a:t>Отряд волонтеров «Астра»</a:t>
            </a:r>
          </a:p>
          <a:p>
            <a:r>
              <a:rPr lang="ru-RU" dirty="0" smtClean="0"/>
              <a:t>ЛДО «Город мастеров</a:t>
            </a:r>
            <a:r>
              <a:rPr lang="ru-RU" dirty="0" smtClean="0"/>
              <a:t>» (ребята из КСК)</a:t>
            </a:r>
            <a:endParaRPr lang="ru-RU" dirty="0" smtClean="0"/>
          </a:p>
          <a:p>
            <a:r>
              <a:rPr lang="ru-RU" dirty="0" err="1" smtClean="0"/>
              <a:t>Профпробы</a:t>
            </a:r>
            <a:endParaRPr lang="ru-RU" dirty="0" smtClean="0"/>
          </a:p>
          <a:p>
            <a:r>
              <a:rPr lang="ru-RU" dirty="0" smtClean="0"/>
              <a:t>КСК</a:t>
            </a:r>
          </a:p>
          <a:p>
            <a:pPr lvl="0"/>
            <a:r>
              <a:rPr lang="ru-RU" dirty="0" smtClean="0"/>
              <a:t>Выпуск </a:t>
            </a:r>
            <a:r>
              <a:rPr lang="ru-RU" dirty="0" err="1" smtClean="0"/>
              <a:t>внутришкольной</a:t>
            </a:r>
            <a:r>
              <a:rPr lang="ru-RU" dirty="0" smtClean="0"/>
              <a:t> газеты «ШКИЧ» - 4 номера в год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Планируемые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20 старшеклассников получат опыт участия в социально-значимом труде, приобретут первичные теоретические знания о профессиях вожатого, пожарника, музейного работника; получат возможность под руководством наставников приобрести практический опыт работы в данных профессиях</a:t>
            </a:r>
          </a:p>
          <a:p>
            <a:r>
              <a:rPr lang="ru-RU" sz="2200" dirty="0" smtClean="0"/>
              <a:t>Получат возможность приобретения навыков оказания первой медицинской помощи</a:t>
            </a:r>
          </a:p>
          <a:p>
            <a:r>
              <a:rPr lang="ru-RU" sz="2200" dirty="0" smtClean="0"/>
              <a:t>Получат возможность приобретения опыта сотрудничества и коммуникации в новой для них социальной  среде</a:t>
            </a:r>
          </a:p>
          <a:p>
            <a:r>
              <a:rPr lang="ru-RU" sz="2200" dirty="0" smtClean="0"/>
              <a:t>Получат возможность приобретения практического опыта разрешения конфликтных ситуаций, основываясь на полученные теоретические знания примирительных технологий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Новое учреждение</a:t>
            </a:r>
          </a:p>
          <a:p>
            <a:r>
              <a:rPr lang="ru-RU" dirty="0" smtClean="0"/>
              <a:t>Коммуникации детей с различными психофизическими возможностями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4"/>
          <p:cNvSpPr>
            <a:spLocks noChangeArrowheads="1" noChangeShapeType="1" noTextEdit="1"/>
          </p:cNvSpPr>
          <p:nvPr/>
        </p:nvSpPr>
        <p:spPr bwMode="auto">
          <a:xfrm>
            <a:off x="2057400" y="1295400"/>
            <a:ext cx="5586434" cy="19907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Расскажи – и я забуду,</a:t>
            </a:r>
          </a:p>
          <a:p>
            <a:pPr algn="ctr"/>
            <a:r>
              <a:rPr lang="ru-RU" sz="3600" i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покажи – и я запомню,</a:t>
            </a:r>
          </a:p>
          <a:p>
            <a:pPr algn="ctr"/>
            <a:r>
              <a:rPr lang="ru-RU" sz="3600" i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 прикоснусь – и я пойму</a:t>
            </a:r>
          </a:p>
        </p:txBody>
      </p:sp>
      <p:pic>
        <p:nvPicPr>
          <p:cNvPr id="13315" name="Picture 6" descr="i?id=21221fd489fe5c1a0bf432383529265d&amp;n=33&amp;h=190&amp;w=2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01210" y="4143380"/>
            <a:ext cx="3152216" cy="2162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42976" y="2071678"/>
            <a:ext cx="692948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Это проект интеграции ребят во взрослую профессиональную жизнь, способ получить максимум информации и знаний о профессиях и о себе в ней, это открытие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профпространства возможностей жизни и вариантов выбора пути.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Недостаточность социального опыта </a:t>
            </a:r>
            <a:r>
              <a:rPr lang="ru-RU" dirty="0" smtClean="0"/>
              <a:t>в профессиональном самоопределении </a:t>
            </a:r>
            <a:r>
              <a:rPr lang="ru-RU" dirty="0" smtClean="0"/>
              <a:t>обучающихся в связи с особенностями психофизического состояния</a:t>
            </a:r>
          </a:p>
          <a:p>
            <a:r>
              <a:rPr lang="ru-RU" dirty="0" smtClean="0"/>
              <a:t>Проблемы </a:t>
            </a:r>
            <a:r>
              <a:rPr lang="ru-RU" dirty="0" smtClean="0"/>
              <a:t>коммуникации</a:t>
            </a: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Создать условия для развития возможностей обучающихся получать знания и практический опыт </a:t>
            </a:r>
            <a:r>
              <a:rPr lang="ru-RU" dirty="0" smtClean="0"/>
              <a:t>в социальной и </a:t>
            </a:r>
            <a:r>
              <a:rPr lang="ru-RU" dirty="0" smtClean="0"/>
              <a:t>трудовой </a:t>
            </a:r>
            <a:r>
              <a:rPr lang="ru-RU" dirty="0" smtClean="0"/>
              <a:t>деятельности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1219200" y="2181225"/>
            <a:ext cx="66294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ru-RU" b="1" dirty="0">
                <a:cs typeface="Times New Roman" pitchFamily="18" charset="0"/>
              </a:rPr>
              <a:t>1.Обучающиеся, воспитанники с </a:t>
            </a:r>
            <a:r>
              <a:rPr lang="ru-RU" b="1" dirty="0" smtClean="0">
                <a:cs typeface="Times New Roman" pitchFamily="18" charset="0"/>
              </a:rPr>
              <a:t>ОВЗ</a:t>
            </a:r>
            <a:endParaRPr lang="ru-RU" b="1" dirty="0"/>
          </a:p>
          <a:p>
            <a:pPr algn="just" eaLnBrk="0" hangingPunct="0">
              <a:tabLst>
                <a:tab pos="457200" algn="l"/>
              </a:tabLst>
            </a:pPr>
            <a:endParaRPr lang="ru-RU" dirty="0">
              <a:cs typeface="Times New Roman" pitchFamily="18" charset="0"/>
            </a:endParaRPr>
          </a:p>
          <a:p>
            <a:pPr algn="just" eaLnBrk="0" hangingPunct="0">
              <a:tabLst>
                <a:tab pos="457200" algn="l"/>
              </a:tabLst>
            </a:pPr>
            <a:r>
              <a:rPr lang="ru-RU" b="1" dirty="0">
                <a:cs typeface="Times New Roman" pitchFamily="18" charset="0"/>
              </a:rPr>
              <a:t>2. </a:t>
            </a:r>
            <a:r>
              <a:rPr lang="ru-RU" b="1" dirty="0" smtClean="0">
                <a:cs typeface="Times New Roman" pitchFamily="18" charset="0"/>
              </a:rPr>
              <a:t>Работники школы-интерната </a:t>
            </a:r>
            <a:endParaRPr lang="ru-RU" b="1" dirty="0"/>
          </a:p>
          <a:p>
            <a:pPr algn="just" eaLnBrk="0" hangingPunct="0">
              <a:tabLst>
                <a:tab pos="457200" algn="l"/>
              </a:tabLst>
            </a:pPr>
            <a:endParaRPr lang="ru-RU" dirty="0">
              <a:cs typeface="Times New Roman" pitchFamily="18" charset="0"/>
            </a:endParaRPr>
          </a:p>
          <a:p>
            <a:pPr algn="just" eaLnBrk="0" hangingPunct="0">
              <a:tabLst>
                <a:tab pos="457200" algn="l"/>
              </a:tabLst>
            </a:pPr>
            <a:r>
              <a:rPr lang="ru-RU" b="1" dirty="0">
                <a:cs typeface="Times New Roman" pitchFamily="18" charset="0"/>
              </a:rPr>
              <a:t>3. Родители, старшие братья и сестры, бабушки и дедушки воспитанников</a:t>
            </a:r>
          </a:p>
          <a:p>
            <a:pPr algn="just" eaLnBrk="0" hangingPunct="0">
              <a:tabLst>
                <a:tab pos="457200" algn="l"/>
              </a:tabLst>
            </a:pPr>
            <a:endParaRPr lang="ru-RU" dirty="0">
              <a:cs typeface="Times New Roman" pitchFamily="18" charset="0"/>
            </a:endParaRPr>
          </a:p>
          <a:p>
            <a:pPr algn="just" eaLnBrk="0" hangingPunct="0">
              <a:tabLst>
                <a:tab pos="457200" algn="l"/>
              </a:tabLst>
            </a:pPr>
            <a:r>
              <a:rPr lang="ru-RU" b="1" dirty="0">
                <a:cs typeface="Times New Roman" pitchFamily="18" charset="0"/>
              </a:rPr>
              <a:t>4. Социальные партнеры </a:t>
            </a:r>
            <a:endParaRPr lang="ru-RU" b="1" dirty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819400" y="609600"/>
            <a:ext cx="3059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00000"/>
                </a:solidFill>
              </a:rPr>
              <a:t>Участники проекта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проектные линии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«Калейдоскоп профессии» (1-4 классы)</a:t>
            </a:r>
          </a:p>
          <a:p>
            <a:r>
              <a:rPr lang="ru-RU" dirty="0" smtClean="0"/>
              <a:t>«Узелки на память» (5-8 классы)</a:t>
            </a:r>
          </a:p>
          <a:p>
            <a:r>
              <a:rPr lang="ru-RU" dirty="0" smtClean="0"/>
              <a:t>«Шаг в профессию» (9-10 классы)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43932" cy="2286016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«Калейдоскоп профессий»</a:t>
            </a:r>
            <a:br>
              <a:rPr lang="ru-RU" sz="2000" b="1" dirty="0" smtClean="0"/>
            </a:br>
            <a:r>
              <a:rPr lang="ru-RU" sz="2000" b="1" dirty="0" smtClean="0"/>
              <a:t>Цель: познакомить учащихся </a:t>
            </a:r>
            <a:r>
              <a:rPr lang="ru-RU" sz="2000" b="1" dirty="0" smtClean="0"/>
              <a:t>с миром профессий, </a:t>
            </a:r>
            <a:r>
              <a:rPr lang="ru-RU" sz="2000" b="1" dirty="0" smtClean="0"/>
              <a:t>через развитие познавательных интересов и </a:t>
            </a:r>
            <a:r>
              <a:rPr lang="ru-RU" sz="2000" b="1" dirty="0" smtClean="0"/>
              <a:t>творческих способностей сформировать у обучающихся положительное отношение к труду и людям рабочих профессий через практико-ориентированное взаимодействие всех участников образовательного процесса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214686"/>
            <a:ext cx="8229600" cy="17859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За  4 года учащиеся получат возможность узнать о более 60-ти профессиях, примут участие в 16 творческих мастерских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Формы взаимодействия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Классные часы, экскурсии, выступления родителей, творческие мини проекты, платные услуги  ЛДО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857364"/>
            <a:ext cx="814393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За  4 года учащиеся получат </a:t>
            </a:r>
            <a:r>
              <a:rPr lang="ru-RU" sz="2000" dirty="0" smtClean="0"/>
              <a:t>возможность:</a:t>
            </a:r>
          </a:p>
          <a:p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/>
              <a:t>узнать о более 40 </a:t>
            </a:r>
            <a:r>
              <a:rPr lang="ru-RU" sz="2000" dirty="0" smtClean="0"/>
              <a:t>профессиях;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получат </a:t>
            </a:r>
            <a:r>
              <a:rPr lang="ru-RU" sz="2000" dirty="0" smtClean="0"/>
              <a:t>возможность узнать о своих психологических ,</a:t>
            </a:r>
            <a:r>
              <a:rPr lang="ru-RU" sz="2000" dirty="0" smtClean="0">
                <a:solidFill>
                  <a:srgbClr val="FF0000"/>
                </a:solidFill>
              </a:rPr>
              <a:t>  </a:t>
            </a:r>
            <a:r>
              <a:rPr lang="ru-RU" sz="2000" dirty="0" smtClean="0"/>
              <a:t>возможность реализовать данные знания при дальнейшем выборе </a:t>
            </a:r>
            <a:r>
              <a:rPr lang="ru-RU" sz="2000" dirty="0" smtClean="0"/>
              <a:t>профессии 100% учащихся 5-8 классов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возможность принять участие в деятельности  волонтерского движения, работающих </a:t>
            </a:r>
            <a:r>
              <a:rPr lang="ru-RU" sz="2000" dirty="0" smtClean="0"/>
              <a:t>по 4-5 направлений </a:t>
            </a:r>
            <a:r>
              <a:rPr lang="ru-RU" sz="2000" dirty="0" smtClean="0"/>
              <a:t>(в зависимости от своих возможностей разновозрастные) – 100% учащихся;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 12 </a:t>
            </a:r>
            <a:r>
              <a:rPr lang="ru-RU" sz="2000" dirty="0" smtClean="0"/>
              <a:t>чел. получат навыки коммуникации в различных </a:t>
            </a:r>
            <a:r>
              <a:rPr lang="ru-RU" sz="2000" dirty="0" smtClean="0"/>
              <a:t>ситуациях;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/>
              <a:t>13 человек получат теоретические знания о психологии кризисного поведения и приобретут практические навыки регулирования конфликтов в среде </a:t>
            </a:r>
            <a:r>
              <a:rPr lang="ru-RU" sz="2000" dirty="0" smtClean="0"/>
              <a:t>сверстников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285728"/>
            <a:ext cx="70723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«Узелки на память» (5-8 классы</a:t>
            </a:r>
            <a:r>
              <a:rPr lang="ru-RU" sz="2000" b="1" dirty="0" smtClean="0"/>
              <a:t>)</a:t>
            </a:r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Цель: Создать условия </a:t>
            </a:r>
            <a:r>
              <a:rPr lang="ru-RU" sz="2000" b="1" dirty="0" smtClean="0"/>
              <a:t>для развития деловых качеств, освоения новых социальных ролей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458</Words>
  <PresentationFormat>Экран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«ШАГИ К УСПЕХУ»   Практико-ориентированный социально-педагогический проект</vt:lpstr>
      <vt:lpstr>Слайд 2</vt:lpstr>
      <vt:lpstr>Слайд 3</vt:lpstr>
      <vt:lpstr>Проблема</vt:lpstr>
      <vt:lpstr>Цель</vt:lpstr>
      <vt:lpstr>Слайд 6</vt:lpstr>
      <vt:lpstr>Основные проектные линии</vt:lpstr>
      <vt:lpstr>«Калейдоскоп профессий» Цель: познакомить учащихся с миром профессий, через развитие познавательных интересов и творческих способностей сформировать у обучающихся положительное отношение к труду и людям рабочих профессий через практико-ориентированное взаимодействие всех участников образовательного процесса</vt:lpstr>
      <vt:lpstr>Слайд 9</vt:lpstr>
      <vt:lpstr>«Шаг в профессию»</vt:lpstr>
      <vt:lpstr>Механизмы и формы реализации</vt:lpstr>
      <vt:lpstr>Планируемые результаты</vt:lpstr>
      <vt:lpstr>Риски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ШАГИ К УСПЕХУ</dc:title>
  <dc:creator>Дельфа 1</dc:creator>
  <cp:lastModifiedBy>Дельфа 1</cp:lastModifiedBy>
  <cp:revision>40</cp:revision>
  <dcterms:created xsi:type="dcterms:W3CDTF">2016-03-13T18:44:51Z</dcterms:created>
  <dcterms:modified xsi:type="dcterms:W3CDTF">2016-03-15T07:02:21Z</dcterms:modified>
</cp:coreProperties>
</file>